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Override PartName="/ppt/tags/tag3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59" autoAdjust="0"/>
    <p:restoredTop sz="94672" autoAdjust="0"/>
  </p:normalViewPr>
  <p:slideViewPr>
    <p:cSldViewPr>
      <p:cViewPr>
        <p:scale>
          <a:sx n="75" d="100"/>
          <a:sy n="75" d="100"/>
        </p:scale>
        <p:origin x="-1920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129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endParaRPr lang="en-US" dirty="0"/>
          </a:p>
        </p:txBody>
      </p:sp>
      <p:sp>
        <p:nvSpPr>
          <p:cNvPr id="2129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endParaRPr lang="en-US" dirty="0"/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fld id="{DCC19AD9-D028-481A-859C-603721DD2FA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7E4A5-6992-4B40-8AC1-B22C51E75BF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254FD-0293-4780-B93C-7F145716F3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2FD3-6DFC-40DD-B94A-5E0480CE8D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20A50-4D2C-492E-A645-9FF354C146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3FFA6-0F9D-43F9-B580-19DA3E0F307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BF96BE-2C20-4BC6-85A9-D8DFBF77C36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542C-B393-47FA-8EB5-DD9AD54A4D9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A3CA3-7C42-4B38-A50A-7F2C2B2E962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70B91-106B-46D7-8D59-949CA72D00A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7EAB3-452D-4A5F-BEBD-AF19EA3182B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211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>
                <a:schemeClr val="tx1"/>
              </a:buClr>
              <a:defRPr sz="1400"/>
            </a:lvl1pPr>
          </a:lstStyle>
          <a:p>
            <a:endParaRPr lang="en-US" dirty="0"/>
          </a:p>
        </p:txBody>
      </p:sp>
      <p:sp>
        <p:nvSpPr>
          <p:cNvPr id="211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Clr>
                <a:schemeClr val="tx1"/>
              </a:buClr>
              <a:defRPr sz="1400"/>
            </a:lvl1pPr>
          </a:lstStyle>
          <a:p>
            <a:endParaRPr lang="en-US" dirty="0"/>
          </a:p>
        </p:txBody>
      </p:sp>
      <p:sp>
        <p:nvSpPr>
          <p:cNvPr id="211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>
                <a:schemeClr val="tx1"/>
              </a:buClr>
              <a:defRPr sz="1400"/>
            </a:lvl1pPr>
          </a:lstStyle>
          <a:p>
            <a:fld id="{97051537-84CE-46B9-B19E-BC6BE81A01F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1447801"/>
            <a:ext cx="4800600" cy="2152650"/>
          </a:xfrm>
          <a:ln>
            <a:noFill/>
          </a:ln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Bradley Hand ITC" pitchFamily="66" charset="0"/>
              </a:rPr>
              <a:t>The Comfort Theory and Care of Patients in the Perioperative Area: Theory Guiding Practice</a:t>
            </a:r>
            <a:endParaRPr lang="en-US" b="1" dirty="0"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5105400"/>
            <a:ext cx="4114800" cy="1752600"/>
          </a:xfrm>
        </p:spPr>
        <p:txBody>
          <a:bodyPr/>
          <a:lstStyle/>
          <a:p>
            <a:r>
              <a:rPr lang="en-US" dirty="0" smtClean="0">
                <a:latin typeface="Bradley Hand ITC" pitchFamily="66" charset="0"/>
              </a:rPr>
              <a:t>Allison Kathleen Peters</a:t>
            </a:r>
          </a:p>
          <a:p>
            <a:r>
              <a:rPr lang="en-US" dirty="0" smtClean="0">
                <a:latin typeface="Bradley Hand ITC" pitchFamily="66" charset="0"/>
              </a:rPr>
              <a:t>University of Central Florida</a:t>
            </a:r>
            <a:endParaRPr lang="en-US" dirty="0">
              <a:latin typeface="Bradley Hand ITC" pitchFamily="66" charset="0"/>
            </a:endParaRPr>
          </a:p>
        </p:txBody>
      </p:sp>
      <p:pic>
        <p:nvPicPr>
          <p:cNvPr id="6" name="Picture 5" descr="d0ecb025ce989b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3505200"/>
            <a:ext cx="3048000" cy="1600200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81000"/>
            <a:ext cx="3886200" cy="6858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Reference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86775" cy="4953000"/>
          </a:xfrm>
        </p:spPr>
        <p:txBody>
          <a:bodyPr/>
          <a:lstStyle/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Burger, L., &amp; Fitzpatrick, J. (2009). Prevention of inadvertent perioperative hypothermia.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British Journal of Nursing (BJN)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18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(18), 1114. Retrieved from CINAHL Plus with Full Text database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Gilmartin, J., &amp; Wright, K. (2008). Day surgery: patients' [sic] felt abandoned during the preoperative wait.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Journal of Clinical Nursing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(18), 2418-2425. Retrieved from CINAHL Plus with Full Text 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database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Kagan, I., &amp; Bar-Tal, Y. (2008). The effect of preoperative uncertainty and anxiety on short-term recovery after elective arthroplasty.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Journal of Clinical Nursing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(5), 576-583. Retrieved from CINAHL Plus with Full Text database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Kolcaba, K., &amp; DiMarco, M. (2005). Comfort theory and its application to pediatric nursing.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Pediatric Nursing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31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(3), 187-194. Retrieved from CINAHL Plus with Full Text database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Kolcaba, K. (2003) Comfort theory and practice. New York, NY: Springer 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Publishers</a:t>
            </a: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Kolcaba, K. (2001). Evolution of the mid range theory of comfort for outcomes research.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Nursing Outlook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49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(2), 86-92. Retrieved from CINAHL Plus with Full Text database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McCance, K.L. &amp; Huether, S.E. (2006) Pathophysiology: The biologic basis for disease in adults and children. (5</a:t>
            </a:r>
            <a:r>
              <a:rPr lang="en-US" sz="11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ed.) St. Louis, MO: Elsevier Mosby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Smith, M. J. &amp; Liehr, P.R. (2008) Middle range theory for nursing (2</a:t>
            </a:r>
            <a:r>
              <a:rPr lang="en-US" sz="11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nd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ed.) New York, NY: Springer. </a:t>
            </a:r>
            <a:endParaRPr lang="en-US" sz="11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Wagner, D., Byrne, M., &amp; Kolcaba, K. (2006). Effects of comfort warming on preoperative patients.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AORN Journal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84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(3), 427. Retrieved from CINAHL Plus with Full Text database</a:t>
            </a:r>
            <a:r>
              <a:rPr lang="en-US" sz="1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n-US" sz="11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Walker, J. (2007). Patient information. What is the effect of preoperative information on patient satisfaction?.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British Journal of Nursing (BJN)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1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</a:t>
            </a:r>
            <a:r>
              <a:rPr lang="en-US" sz="1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(1), 27-32. Retrieved from CINAHL Plus with Full Text database.</a:t>
            </a:r>
          </a:p>
          <a:p>
            <a:endParaRPr lang="en-US" sz="1100" dirty="0"/>
          </a:p>
        </p:txBody>
      </p:sp>
      <p:pic>
        <p:nvPicPr>
          <p:cNvPr id="4" name="Picture 3" descr="446682169_d6917a19b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381000"/>
            <a:ext cx="3200400" cy="869986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03513" y="274638"/>
            <a:ext cx="6316662" cy="1143000"/>
          </a:xfrm>
        </p:spPr>
        <p:txBody>
          <a:bodyPr/>
          <a:lstStyle/>
          <a:p>
            <a:r>
              <a:rPr lang="en-US" sz="4400" dirty="0" smtClean="0">
                <a:latin typeface="Calibri" pitchFamily="34" charset="0"/>
                <a:cs typeface="Calibri" pitchFamily="34" charset="0"/>
              </a:rPr>
              <a:t>Background</a:t>
            </a:r>
            <a:endParaRPr lang="en-US" sz="4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3988" y="1600201"/>
            <a:ext cx="6326187" cy="28194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Comfort Theory Model Designed by Katherine Kolcaba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Looks at the whole person  with emphasis on the manipulation of the environment such as sound, temperature, furniture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Comfort needs occur in the mental and physical contexts of the patient</a:t>
            </a:r>
          </a:p>
          <a:p>
            <a:pPr>
              <a:buNone/>
            </a:pPr>
            <a:endParaRPr lang="en-US" b="1" dirty="0">
              <a:latin typeface="Bradley Hand ITC" pitchFamily="66" charset="0"/>
            </a:endParaRPr>
          </a:p>
        </p:txBody>
      </p:sp>
      <p:pic>
        <p:nvPicPr>
          <p:cNvPr id="7" name="Picture 6" descr="2969851185_d5637203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5181600"/>
            <a:ext cx="8229600" cy="1676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5867400" y="4648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95000"/>
                    <a:lumOff val="5000"/>
                  </a:schemeClr>
                </a:solidFill>
              </a:rPr>
              <a:t>(Kolcaba, 2001)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914400"/>
            <a:ext cx="6145211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Patients that present to surgery are usually anxious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Anxiety produces a physiological rise in catecholamines (raising blood pressure)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Also increases cortisol which causes decreased immunity and healing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Anxiety caused by waiting for surgical procedure can cause feelings of abandonment, fear of anesthesia and of dying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4" descr="93cfb8aa360b815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600200"/>
            <a:ext cx="2514600" cy="40386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6" name="TextBox 5"/>
          <p:cNvSpPr txBox="1"/>
          <p:nvPr/>
        </p:nvSpPr>
        <p:spPr>
          <a:xfrm>
            <a:off x="4495800" y="5257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(McCance &amp; Huether, 2006)</a:t>
            </a:r>
          </a:p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(Gilmartin &amp; Wright, 2008)</a:t>
            </a:r>
            <a:endParaRPr lang="en-US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Problem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6326187" cy="31242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Heightened anxiety can lead to poor surgical outcomes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Decreased healing</a:t>
            </a:r>
          </a:p>
          <a:p>
            <a:pPr>
              <a:buFont typeface="Wingdings" pitchFamily="2" charset="2"/>
              <a:buChar char="v"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Nurses need to recognize anxiety and provide comfort measures</a:t>
            </a:r>
          </a:p>
        </p:txBody>
      </p:sp>
      <p:pic>
        <p:nvPicPr>
          <p:cNvPr id="4" name="Picture 3" descr="9f849c246719d13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2057400"/>
            <a:ext cx="2286000" cy="3962399"/>
          </a:xfrm>
          <a:prstGeom prst="rect">
            <a:avLst/>
          </a:prstGeom>
          <a:effectLst>
            <a:softEdge rad="635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Significance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3988" y="1600200"/>
            <a:ext cx="6326187" cy="47244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Feelings experienced: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Uncertainty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Relationship between danger or threat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Ambiguousness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Fear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Intervention: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Communication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Control of environmental factors (light, noise, temperature)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Patient control (encouraging feedback, using pain scale, control of environment via RN)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v"/>
            </a:pP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18114" name="Picture 2" descr="C:\Program Files (x86)\Microsoft Office\MEDIA\CAGCAT10\j02849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52600"/>
            <a:ext cx="2362200" cy="4572000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5562600" y="6211669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(Kagan &amp; Bar-Tal, 2008)</a:t>
            </a:r>
          </a:p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(Smith &amp; Liehr, 2008)</a:t>
            </a:r>
            <a:endParaRPr lang="en-US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Specific Aims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Raise nurse awareness of comfort levels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Facilitation of comforting environment through: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Physical Needs: Oxygenation, thermoregulation, pain relief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Socio comfort: Cultural sensitivity, positive body language, caring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Environmental: Orderly, quiet, safe</a:t>
            </a:r>
          </a:p>
          <a:p>
            <a:pPr>
              <a:buNone/>
            </a:pPr>
            <a:r>
              <a:rPr lang="en-US" dirty="0">
                <a:latin typeface="Calibri" pitchFamily="34" charset="0"/>
                <a:cs typeface="Calibri" pitchFamily="34" charset="0"/>
              </a:rPr>
              <a:t>	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 descr="3271393695_2e65800ec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105400"/>
            <a:ext cx="5791200" cy="15240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5562600" y="49530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</a:t>
            </a:r>
            <a:r>
              <a:rPr lang="en-US" dirty="0">
                <a:solidFill>
                  <a:schemeClr val="bg2">
                    <a:lumMod val="95000"/>
                    <a:lumOff val="5000"/>
                  </a:schemeClr>
                </a:solidFill>
              </a:rPr>
              <a:t>Kolcaba &amp; DiMarco, 2005)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Theory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6326187" cy="32004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 nursing art entailed by comforting actions performed by the nurse for enhanced patient comfort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Intervention needs to be immediate-time is the biggest threat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Focused in nursing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Can be duplicated in many different practices </a:t>
            </a:r>
          </a:p>
        </p:txBody>
      </p:sp>
      <p:pic>
        <p:nvPicPr>
          <p:cNvPr id="219138" name="Picture 2" descr="C:\Program Files (x86)\Microsoft Office\MEDIA\CAGCAT10\j02819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905000"/>
            <a:ext cx="1825142" cy="2743200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3886200" y="51054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(Kolcaba, 2003)</a:t>
            </a:r>
          </a:p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(Smith &amp; Liehr, 2008)</a:t>
            </a:r>
            <a:endParaRPr lang="en-US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513" y="274638"/>
            <a:ext cx="6316662" cy="163036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Application 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of the Theory to Clinical Problem</a:t>
            </a:r>
            <a:b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2057400"/>
            <a:ext cx="6326187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Information given to patient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Patient verbalizes understanding asks appropriate questions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Patient knows what to expect from three  perioperative areas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Provision of small comfort measures such as warming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Not warming can lead to complications such as impaired wound healing, increased blood loss, cardiac arrest and increased wound infection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 descr="82d3922ac3ae197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V="1">
            <a:off x="304800" y="381000"/>
            <a:ext cx="1981200" cy="25908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5257800" y="6400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95000"/>
                    <a:lumOff val="5000"/>
                  </a:schemeClr>
                </a:solidFill>
              </a:rPr>
              <a:t>(Burger &amp; Fitzpatrick, 2009).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Summary &amp; Conclusion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6326187" cy="3962400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Assisting patient through comfort measures at a very stressful juncture in life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No cost to implement comfort measures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Increase patient satisfaction scores equals increased revenues to hospital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Application of nurse’s knowledge &amp; critical thinking skills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Promotes healing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Being connected with the patient 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 descr="2dd5bfb4b50d485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4191000"/>
            <a:ext cx="2133600" cy="2286000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2819400" y="58674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95000"/>
                    <a:lumOff val="5000"/>
                  </a:schemeClr>
                </a:solidFill>
              </a:rPr>
              <a:t>(Buell, 2008)</a:t>
            </a:r>
            <a:endParaRPr lang="en-US" dirty="0">
              <a:solidFill>
                <a:schemeClr val="bg2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heme/theme1.xml><?xml version="1.0" encoding="utf-8"?>
<a:theme xmlns:a="http://schemas.openxmlformats.org/drawingml/2006/main" name="1933_slide">
  <a:themeElements>
    <a:clrScheme name="a36975_163,105,117 2">
      <a:dk1>
        <a:srgbClr val="000000"/>
      </a:dk1>
      <a:lt1>
        <a:srgbClr val="FFFFFF"/>
      </a:lt1>
      <a:dk2>
        <a:srgbClr val="A36975"/>
      </a:dk2>
      <a:lt2>
        <a:srgbClr val="FFFFFF"/>
      </a:lt2>
      <a:accent1>
        <a:srgbClr val="F7904B"/>
      </a:accent1>
      <a:accent2>
        <a:srgbClr val="E387E3"/>
      </a:accent2>
      <a:accent3>
        <a:srgbClr val="CEB9BD"/>
      </a:accent3>
      <a:accent4>
        <a:srgbClr val="DADADA"/>
      </a:accent4>
      <a:accent5>
        <a:srgbClr val="FAC6B1"/>
      </a:accent5>
      <a:accent6>
        <a:srgbClr val="CE7ACE"/>
      </a:accent6>
      <a:hlink>
        <a:srgbClr val="F7D7C1"/>
      </a:hlink>
      <a:folHlink>
        <a:srgbClr val="F7C1D4"/>
      </a:folHlink>
    </a:clrScheme>
    <a:fontScheme name="a36975_163,105,117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36975_163,105,117 1">
        <a:dk1>
          <a:srgbClr val="000000"/>
        </a:dk1>
        <a:lt1>
          <a:srgbClr val="FFFFFF"/>
        </a:lt1>
        <a:dk2>
          <a:srgbClr val="A36975"/>
        </a:dk2>
        <a:lt2>
          <a:srgbClr val="FFFFFF"/>
        </a:lt2>
        <a:accent1>
          <a:srgbClr val="993348"/>
        </a:accent1>
        <a:accent2>
          <a:srgbClr val="CC667B"/>
        </a:accent2>
        <a:accent3>
          <a:srgbClr val="CEB9BD"/>
        </a:accent3>
        <a:accent4>
          <a:srgbClr val="DADADA"/>
        </a:accent4>
        <a:accent5>
          <a:srgbClr val="CAADB1"/>
        </a:accent5>
        <a:accent6>
          <a:srgbClr val="B95C6F"/>
        </a:accent6>
        <a:hlink>
          <a:srgbClr val="F6DAE0"/>
        </a:hlink>
        <a:folHlink>
          <a:srgbClr val="D8C0C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36975_163,105,117 2">
        <a:dk1>
          <a:srgbClr val="000000"/>
        </a:dk1>
        <a:lt1>
          <a:srgbClr val="FFFFFF"/>
        </a:lt1>
        <a:dk2>
          <a:srgbClr val="A36975"/>
        </a:dk2>
        <a:lt2>
          <a:srgbClr val="FFFFFF"/>
        </a:lt2>
        <a:accent1>
          <a:srgbClr val="F7904B"/>
        </a:accent1>
        <a:accent2>
          <a:srgbClr val="E387E3"/>
        </a:accent2>
        <a:accent3>
          <a:srgbClr val="CEB9BD"/>
        </a:accent3>
        <a:accent4>
          <a:srgbClr val="DADADA"/>
        </a:accent4>
        <a:accent5>
          <a:srgbClr val="FAC6B1"/>
        </a:accent5>
        <a:accent6>
          <a:srgbClr val="CE7ACE"/>
        </a:accent6>
        <a:hlink>
          <a:srgbClr val="F7D7C1"/>
        </a:hlink>
        <a:folHlink>
          <a:srgbClr val="F7C1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36975_163,105,117 3">
        <a:dk1>
          <a:srgbClr val="000000"/>
        </a:dk1>
        <a:lt1>
          <a:srgbClr val="FFFFFF"/>
        </a:lt1>
        <a:dk2>
          <a:srgbClr val="A36975"/>
        </a:dk2>
        <a:lt2>
          <a:srgbClr val="FFFFFF"/>
        </a:lt2>
        <a:accent1>
          <a:srgbClr val="BFCC66"/>
        </a:accent1>
        <a:accent2>
          <a:srgbClr val="66BCCC"/>
        </a:accent2>
        <a:accent3>
          <a:srgbClr val="CEB9BD"/>
        </a:accent3>
        <a:accent4>
          <a:srgbClr val="DADADA"/>
        </a:accent4>
        <a:accent5>
          <a:srgbClr val="DCE2B8"/>
        </a:accent5>
        <a:accent6>
          <a:srgbClr val="5CAAB9"/>
        </a:accent6>
        <a:hlink>
          <a:srgbClr val="F3CED7"/>
        </a:hlink>
        <a:folHlink>
          <a:srgbClr val="D4E19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36975_163,105,117 4">
        <a:dk1>
          <a:srgbClr val="000000"/>
        </a:dk1>
        <a:lt1>
          <a:srgbClr val="FFFFFF"/>
        </a:lt1>
        <a:dk2>
          <a:srgbClr val="A36975"/>
        </a:dk2>
        <a:lt2>
          <a:srgbClr val="FFFFFF"/>
        </a:lt2>
        <a:accent1>
          <a:srgbClr val="D98C9D"/>
        </a:accent1>
        <a:accent2>
          <a:srgbClr val="8C8CD9"/>
        </a:accent2>
        <a:accent3>
          <a:srgbClr val="CEB9BD"/>
        </a:accent3>
        <a:accent4>
          <a:srgbClr val="DADADA"/>
        </a:accent4>
        <a:accent5>
          <a:srgbClr val="E9C5CC"/>
        </a:accent5>
        <a:accent6>
          <a:srgbClr val="7E7EC4"/>
        </a:accent6>
        <a:hlink>
          <a:srgbClr val="F1DAA8"/>
        </a:hlink>
        <a:folHlink>
          <a:srgbClr val="C7F1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36975_163,105,117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993348"/>
        </a:accent1>
        <a:accent2>
          <a:srgbClr val="CC667B"/>
        </a:accent2>
        <a:accent3>
          <a:srgbClr val="FFFFFF"/>
        </a:accent3>
        <a:accent4>
          <a:srgbClr val="000000"/>
        </a:accent4>
        <a:accent5>
          <a:srgbClr val="CAADB1"/>
        </a:accent5>
        <a:accent6>
          <a:srgbClr val="B95C6F"/>
        </a:accent6>
        <a:hlink>
          <a:srgbClr val="F6DAE0"/>
        </a:hlink>
        <a:folHlink>
          <a:srgbClr val="D8C0C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36975_163,105,117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904B"/>
        </a:accent1>
        <a:accent2>
          <a:srgbClr val="E387E3"/>
        </a:accent2>
        <a:accent3>
          <a:srgbClr val="FFFFFF"/>
        </a:accent3>
        <a:accent4>
          <a:srgbClr val="000000"/>
        </a:accent4>
        <a:accent5>
          <a:srgbClr val="FAC6B1"/>
        </a:accent5>
        <a:accent6>
          <a:srgbClr val="CE7ACE"/>
        </a:accent6>
        <a:hlink>
          <a:srgbClr val="F7D7C1"/>
        </a:hlink>
        <a:folHlink>
          <a:srgbClr val="F7C1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36975_163,105,117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FCC66"/>
        </a:accent1>
        <a:accent2>
          <a:srgbClr val="66BCCC"/>
        </a:accent2>
        <a:accent3>
          <a:srgbClr val="FFFFFF"/>
        </a:accent3>
        <a:accent4>
          <a:srgbClr val="000000"/>
        </a:accent4>
        <a:accent5>
          <a:srgbClr val="DCE2B8"/>
        </a:accent5>
        <a:accent6>
          <a:srgbClr val="5CAAB9"/>
        </a:accent6>
        <a:hlink>
          <a:srgbClr val="F3CED7"/>
        </a:hlink>
        <a:folHlink>
          <a:srgbClr val="D4E1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36975_163,105,117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98C9D"/>
        </a:accent1>
        <a:accent2>
          <a:srgbClr val="8C8CD9"/>
        </a:accent2>
        <a:accent3>
          <a:srgbClr val="FFFFFF"/>
        </a:accent3>
        <a:accent4>
          <a:srgbClr val="000000"/>
        </a:accent4>
        <a:accent5>
          <a:srgbClr val="E9C5CC"/>
        </a:accent5>
        <a:accent6>
          <a:srgbClr val="7E7EC4"/>
        </a:accent6>
        <a:hlink>
          <a:srgbClr val="F1DAA8"/>
        </a:hlink>
        <a:folHlink>
          <a:srgbClr val="C7F1A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1933_slide</Template>
  <TotalTime>142</TotalTime>
  <Words>743</Words>
  <Application>Microsoft Office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Times New Roman</vt:lpstr>
      <vt:lpstr>Arial</vt:lpstr>
      <vt:lpstr>1933_slide</vt:lpstr>
      <vt:lpstr>The Comfort Theory and Care of Patients in the Perioperative Area: Theory Guiding Practice</vt:lpstr>
      <vt:lpstr>Background</vt:lpstr>
      <vt:lpstr>Slide 3</vt:lpstr>
      <vt:lpstr>Problem</vt:lpstr>
      <vt:lpstr>Significance</vt:lpstr>
      <vt:lpstr>Specific Aims</vt:lpstr>
      <vt:lpstr>Theory</vt:lpstr>
      <vt:lpstr>Application of the Theory to Clinical Problem </vt:lpstr>
      <vt:lpstr>Summary &amp; Conclusion</vt:lpstr>
      <vt:lpstr>Reference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Comfort Theory and Care of Patients in the Perioperative Area: Theory Guiding Practice</dc:title>
  <dc:creator>Allison</dc:creator>
  <cp:lastModifiedBy>Allison</cp:lastModifiedBy>
  <cp:revision>17</cp:revision>
  <dcterms:created xsi:type="dcterms:W3CDTF">2010-04-30T02:49:47Z</dcterms:created>
  <dcterms:modified xsi:type="dcterms:W3CDTF">2010-04-30T05:12:37Z</dcterms:modified>
</cp:coreProperties>
</file>