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84" r:id="rId3"/>
    <p:sldMasterId id="2147483696" r:id="rId4"/>
  </p:sldMasterIdLst>
  <p:notesMasterIdLst>
    <p:notesMasterId r:id="rId22"/>
  </p:notesMasterIdLst>
  <p:sldIdLst>
    <p:sldId id="256" r:id="rId5"/>
    <p:sldId id="257" r:id="rId6"/>
    <p:sldId id="267" r:id="rId7"/>
    <p:sldId id="259" r:id="rId8"/>
    <p:sldId id="260" r:id="rId9"/>
    <p:sldId id="269" r:id="rId10"/>
    <p:sldId id="261" r:id="rId11"/>
    <p:sldId id="262" r:id="rId12"/>
    <p:sldId id="272" r:id="rId13"/>
    <p:sldId id="263" r:id="rId14"/>
    <p:sldId id="276" r:id="rId15"/>
    <p:sldId id="274" r:id="rId16"/>
    <p:sldId id="264" r:id="rId17"/>
    <p:sldId id="275" r:id="rId18"/>
    <p:sldId id="265" r:id="rId19"/>
    <p:sldId id="266" r:id="rId20"/>
    <p:sldId id="27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9" autoAdjust="0"/>
    <p:restoredTop sz="94600"/>
  </p:normalViewPr>
  <p:slideViewPr>
    <p:cSldViewPr snapToGrid="0">
      <p:cViewPr varScale="1">
        <p:scale>
          <a:sx n="86" d="100"/>
          <a:sy n="86" d="100"/>
        </p:scale>
        <p:origin x="-150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BE337D-EC67-43AF-9DED-68139DBED5ED}"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BE337D-EC67-43AF-9DED-68139DBED5ED}"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2532" name="Rectangle 4"/>
          <p:cNvSpPr>
            <a:spLocks noGrp="1" noChangeArrowheads="1"/>
          </p:cNvSpPr>
          <p:nvPr>
            <p:ph type="dt" sz="half" idx="2"/>
          </p:nvPr>
        </p:nvSpPr>
        <p:spPr/>
        <p:txBody>
          <a:bodyPr/>
          <a:lstStyle>
            <a:lvl1pPr>
              <a:defRPr/>
            </a:lvl1pPr>
          </a:lstStyle>
          <a:p>
            <a:endParaRPr lang="en-US" dirty="0"/>
          </a:p>
        </p:txBody>
      </p:sp>
      <p:sp>
        <p:nvSpPr>
          <p:cNvPr id="22533" name="Rectangle 5"/>
          <p:cNvSpPr>
            <a:spLocks noGrp="1" noChangeArrowheads="1"/>
          </p:cNvSpPr>
          <p:nvPr>
            <p:ph type="ftr" sz="quarter" idx="3"/>
          </p:nvPr>
        </p:nvSpPr>
        <p:spPr/>
        <p:txBody>
          <a:bodyPr/>
          <a:lstStyle>
            <a:lvl1pPr>
              <a:defRPr/>
            </a:lvl1pPr>
          </a:lstStyle>
          <a:p>
            <a:endParaRPr lang="en-US" dirty="0"/>
          </a:p>
        </p:txBody>
      </p:sp>
      <p:sp>
        <p:nvSpPr>
          <p:cNvPr id="22534" name="Rectangle 6"/>
          <p:cNvSpPr>
            <a:spLocks noGrp="1" noChangeArrowheads="1"/>
          </p:cNvSpPr>
          <p:nvPr>
            <p:ph type="sldNum" sz="quarter" idx="4"/>
          </p:nvPr>
        </p:nvSpPr>
        <p:spPr/>
        <p:txBody>
          <a:bodyPr/>
          <a:lstStyle>
            <a:lvl1pPr>
              <a:defRPr/>
            </a:lvl1pPr>
          </a:lstStyle>
          <a:p>
            <a:fld id="{E5983D03-8309-45AE-A6E1-ED32D9086DE9}"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87460E6-27A4-4879-8366-F0365C217E5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38183D8-BCD3-4B5A-A892-FD6E004F4D8F}"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dirty="0"/>
          </a:p>
        </p:txBody>
      </p:sp>
      <p:sp>
        <p:nvSpPr>
          <p:cNvPr id="29702" name="Rectangle 6"/>
          <p:cNvSpPr>
            <a:spLocks noGrp="1" noChangeArrowheads="1"/>
          </p:cNvSpPr>
          <p:nvPr>
            <p:ph type="ftr" sz="quarter" idx="3"/>
          </p:nvPr>
        </p:nvSpPr>
        <p:spPr/>
        <p:txBody>
          <a:bodyPr/>
          <a:lstStyle>
            <a:lvl1pPr>
              <a:defRPr/>
            </a:lvl1pPr>
          </a:lstStyle>
          <a:p>
            <a:endParaRPr lang="en-US" dirty="0"/>
          </a:p>
        </p:txBody>
      </p:sp>
      <p:sp>
        <p:nvSpPr>
          <p:cNvPr id="29703" name="Rectangle 7"/>
          <p:cNvSpPr>
            <a:spLocks noGrp="1" noChangeArrowheads="1"/>
          </p:cNvSpPr>
          <p:nvPr>
            <p:ph type="sldNum" sz="quarter" idx="4"/>
          </p:nvPr>
        </p:nvSpPr>
        <p:spPr/>
        <p:txBody>
          <a:bodyPr/>
          <a:lstStyle>
            <a:lvl1pPr>
              <a:defRPr/>
            </a:lvl1pPr>
          </a:lstStyle>
          <a:p>
            <a:fld id="{FFCBD411-D306-47CF-BEFA-E4EEAC839A14}"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1BFF15A-CD4A-4474-B49C-F42D39B3AB6B}"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06846E5-E347-4FAC-B83F-81CDF3EFE630}"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7A4CBDC-E9EC-4FAE-8107-C66838C6E409}"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8A8F375-0021-46D5-A5A3-CB9E763B342F}"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1AC22FA-66BE-4EA9-BB38-232890F9C51C}"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67B4A7D-953E-4C8A-A0C7-EE8671ADF64D}"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F4F13FE-9C8B-4213-9B4D-E9BA2E38934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03D535C-CBBE-4DF6-A0B6-2CE14CAAC2E6}"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D97AE4D-5595-4EB8-8239-AB17CC2E869B}"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6F9BFF3-5473-437D-9FB6-83989120EA54}"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8DCDA36-CAD2-44FA-8DCA-5838585F8537}"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5983D03-8309-45AE-A6E1-ED32D9086DE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dirty="0"/>
          </a:p>
        </p:txBody>
      </p:sp>
      <p:sp>
        <p:nvSpPr>
          <p:cNvPr id="9" name="Slide Number Placeholder 8"/>
          <p:cNvSpPr>
            <a:spLocks noGrp="1"/>
          </p:cNvSpPr>
          <p:nvPr>
            <p:ph type="sldNum" sz="quarter" idx="15"/>
          </p:nvPr>
        </p:nvSpPr>
        <p:spPr/>
        <p:txBody>
          <a:bodyPr rtlCol="0"/>
          <a:lstStyle/>
          <a:p>
            <a:fld id="{003D535C-CBBE-4DF6-A0B6-2CE14CAAC2E6}"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AEF7FC9D-8D09-446F-AED4-F86922020F4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3403B7-B958-4D6A-942A-5A1FCBEB4F52}"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B75324-4735-4E8D-8EB2-34AB732D2711}"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dirty="0"/>
          </a:p>
        </p:txBody>
      </p:sp>
      <p:sp>
        <p:nvSpPr>
          <p:cNvPr id="7" name="Slide Number Placeholder 6"/>
          <p:cNvSpPr>
            <a:spLocks noGrp="1"/>
          </p:cNvSpPr>
          <p:nvPr>
            <p:ph type="sldNum" sz="quarter" idx="11"/>
          </p:nvPr>
        </p:nvSpPr>
        <p:spPr/>
        <p:txBody>
          <a:bodyPr rtlCol="0"/>
          <a:lstStyle/>
          <a:p>
            <a:fld id="{43CF73CC-8297-438B-89DE-625180456E46}"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56843E-63B5-4BC2-9213-9FF2876BEC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EF7FC9D-8D09-446F-AED4-F86922020F46}"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dirty="0"/>
          </a:p>
        </p:txBody>
      </p:sp>
      <p:sp>
        <p:nvSpPr>
          <p:cNvPr id="22" name="Slide Number Placeholder 21"/>
          <p:cNvSpPr>
            <a:spLocks noGrp="1"/>
          </p:cNvSpPr>
          <p:nvPr>
            <p:ph type="sldNum" sz="quarter" idx="15"/>
          </p:nvPr>
        </p:nvSpPr>
        <p:spPr/>
        <p:txBody>
          <a:bodyPr rtlCol="0"/>
          <a:lstStyle/>
          <a:p>
            <a:fld id="{517B4B18-214B-4186-9388-87009DD44BD5}"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dirty="0"/>
          </a:p>
        </p:txBody>
      </p:sp>
      <p:sp>
        <p:nvSpPr>
          <p:cNvPr id="18" name="Slide Number Placeholder 17"/>
          <p:cNvSpPr>
            <a:spLocks noGrp="1"/>
          </p:cNvSpPr>
          <p:nvPr>
            <p:ph type="sldNum" sz="quarter" idx="11"/>
          </p:nvPr>
        </p:nvSpPr>
        <p:spPr/>
        <p:txBody>
          <a:bodyPr rtlCol="0"/>
          <a:lstStyle/>
          <a:p>
            <a:fld id="{5AC9920C-22EF-406B-BBE9-9350678D4490}"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7460E6-27A4-4879-8366-F0365C217E58}"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183D8-BCD3-4B5A-A892-FD6E004F4D8F}"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FCBD411-D306-47CF-BEFA-E4EEAC839A14}"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dirty="0"/>
          </a:p>
        </p:txBody>
      </p:sp>
      <p:sp>
        <p:nvSpPr>
          <p:cNvPr id="9" name="Slide Number Placeholder 8"/>
          <p:cNvSpPr>
            <a:spLocks noGrp="1"/>
          </p:cNvSpPr>
          <p:nvPr>
            <p:ph type="sldNum" sz="quarter" idx="15"/>
          </p:nvPr>
        </p:nvSpPr>
        <p:spPr/>
        <p:txBody>
          <a:bodyPr rtlCol="0"/>
          <a:lstStyle/>
          <a:p>
            <a:fld id="{31BFF15A-CD4A-4474-B49C-F42D39B3AB6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706846E5-E347-4FAC-B83F-81CDF3EFE630}"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A4CBDC-E9EC-4FAE-8107-C66838C6E409}"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A8F375-0021-46D5-A5A3-CB9E763B342F}"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dirty="0"/>
          </a:p>
        </p:txBody>
      </p:sp>
      <p:sp>
        <p:nvSpPr>
          <p:cNvPr id="7" name="Slide Number Placeholder 6"/>
          <p:cNvSpPr>
            <a:spLocks noGrp="1"/>
          </p:cNvSpPr>
          <p:nvPr>
            <p:ph type="sldNum" sz="quarter" idx="11"/>
          </p:nvPr>
        </p:nvSpPr>
        <p:spPr/>
        <p:txBody>
          <a:bodyPr rtlCol="0"/>
          <a:lstStyle/>
          <a:p>
            <a:fld id="{71AC22FA-66BE-4EA9-BB38-232890F9C51C}"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33403B7-B958-4D6A-942A-5A1FCBEB4F52}" type="slidenum">
              <a:rPr lang="en-US"/>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7B4A7D-953E-4C8A-A0C7-EE8671ADF64D}"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dirty="0"/>
          </a:p>
        </p:txBody>
      </p:sp>
      <p:sp>
        <p:nvSpPr>
          <p:cNvPr id="22" name="Slide Number Placeholder 21"/>
          <p:cNvSpPr>
            <a:spLocks noGrp="1"/>
          </p:cNvSpPr>
          <p:nvPr>
            <p:ph type="sldNum" sz="quarter" idx="15"/>
          </p:nvPr>
        </p:nvSpPr>
        <p:spPr/>
        <p:txBody>
          <a:bodyPr rtlCol="0"/>
          <a:lstStyle/>
          <a:p>
            <a:fld id="{4F4F13FE-9C8B-4213-9B4D-E9BA2E38934A}"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dirty="0"/>
          </a:p>
        </p:txBody>
      </p:sp>
      <p:sp>
        <p:nvSpPr>
          <p:cNvPr id="18" name="Slide Number Placeholder 17"/>
          <p:cNvSpPr>
            <a:spLocks noGrp="1"/>
          </p:cNvSpPr>
          <p:nvPr>
            <p:ph type="sldNum" sz="quarter" idx="11"/>
          </p:nvPr>
        </p:nvSpPr>
        <p:spPr/>
        <p:txBody>
          <a:bodyPr rtlCol="0"/>
          <a:lstStyle/>
          <a:p>
            <a:fld id="{DD97AE4D-5595-4EB8-8239-AB17CC2E869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9BFF3-5473-437D-9FB6-83989120EA54}"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DCDA36-CAD2-44FA-8DCA-5838585F853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9B75324-4735-4E8D-8EB2-34AB732D2711}"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43CF73CC-8297-438B-89DE-625180456E46}"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1E56843E-63B5-4BC2-9213-9FF2876BECD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17B4B18-214B-4186-9388-87009DD44BD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AC9920C-22EF-406B-BBE9-9350678D4490}"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8E8FAB1-6850-4AF2-A65B-0D57ADCBAD6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548C7D9-68AF-4003-8411-292B5C1EDE1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8E8FAB1-6850-4AF2-A65B-0D57ADCBAD6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8E8FAB1-6850-4AF2-A65B-0D57ADCBAD6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hyperlink" Target="http://www.pwc.com/en_US/us/hrsaratoga/assets/retaining_employees_onboarding.pdf"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rds.yahoo.com/_ylt=A0PDoTETR6JNXlIAsBOjzbkF/SIG=139q9usjc/EXP=1302509459/**http:/upload.wikimedia.org/wikipedia/commons/e/e0/Postcards_and_magnifying_glass.jpg"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30_nurse-boost.jpg"/>
          <p:cNvPicPr>
            <a:picLocks noChangeAspect="1"/>
          </p:cNvPicPr>
          <p:nvPr/>
        </p:nvPicPr>
        <p:blipFill>
          <a:blip r:embed="rId2" cstate="print"/>
          <a:stretch>
            <a:fillRect/>
          </a:stretch>
        </p:blipFill>
        <p:spPr>
          <a:xfrm>
            <a:off x="2787267" y="2451081"/>
            <a:ext cx="4858437" cy="2914134"/>
          </a:xfrm>
          <a:prstGeom prst="rect">
            <a:avLst/>
          </a:prstGeom>
          <a:effectLst>
            <a:softEdge rad="635000"/>
          </a:effectLst>
        </p:spPr>
      </p:pic>
      <p:sp>
        <p:nvSpPr>
          <p:cNvPr id="58370" name="Rectangle 2"/>
          <p:cNvSpPr>
            <a:spLocks noGrp="1" noChangeArrowheads="1"/>
          </p:cNvSpPr>
          <p:nvPr>
            <p:ph type="ctrTitle"/>
          </p:nvPr>
        </p:nvSpPr>
        <p:spPr>
          <a:xfrm>
            <a:off x="2776251" y="275422"/>
            <a:ext cx="4847460" cy="2170321"/>
          </a:xfrm>
          <a:noFill/>
          <a:ln>
            <a:noFill/>
          </a:ln>
        </p:spPr>
        <p:style>
          <a:lnRef idx="3">
            <a:schemeClr val="lt1"/>
          </a:lnRef>
          <a:fillRef idx="1">
            <a:schemeClr val="accent3"/>
          </a:fillRef>
          <a:effectRef idx="1">
            <a:schemeClr val="accent3"/>
          </a:effectRef>
          <a:fontRef idx="minor">
            <a:schemeClr val="lt1"/>
          </a:fontRef>
        </p:style>
        <p:txBody>
          <a:bodyPr/>
          <a:lstStyle/>
          <a:p>
            <a:pPr algn="ctr"/>
            <a:r>
              <a:rPr lang="en-US" b="1" dirty="0" smtClean="0">
                <a:ln w="12700">
                  <a:solidFill>
                    <a:srgbClr val="002060"/>
                  </a:solidFill>
                  <a:prstDash val="solid"/>
                </a:ln>
                <a:solidFill>
                  <a:schemeClr val="bg1">
                    <a:lumMod val="50000"/>
                  </a:schemeClr>
                </a:solidFill>
                <a:effectLst>
                  <a:outerShdw blurRad="41275" dist="20320" dir="1800000" algn="tl" rotWithShape="0">
                    <a:srgbClr val="000000">
                      <a:alpha val="40000"/>
                    </a:srgbClr>
                  </a:outerShdw>
                </a:effectLst>
                <a:latin typeface="Kristen ITC" pitchFamily="66" charset="0"/>
              </a:rPr>
              <a:t>Nurse Residency: Mentoring and Retention of the New Graduate Nurse</a:t>
            </a:r>
            <a:endParaRPr lang="en-US" b="1" dirty="0">
              <a:ln w="12700">
                <a:solidFill>
                  <a:srgbClr val="002060"/>
                </a:solidFill>
                <a:prstDash val="solid"/>
              </a:ln>
              <a:solidFill>
                <a:schemeClr val="bg1">
                  <a:lumMod val="50000"/>
                </a:schemeClr>
              </a:solidFill>
              <a:effectLst>
                <a:outerShdw blurRad="41275" dist="20320" dir="1800000" algn="tl" rotWithShape="0">
                  <a:srgbClr val="000000">
                    <a:alpha val="40000"/>
                  </a:srgbClr>
                </a:outerShdw>
              </a:effectLst>
              <a:latin typeface="Kristen ITC" pitchFamily="66" charset="0"/>
            </a:endParaRPr>
          </a:p>
        </p:txBody>
      </p:sp>
      <p:sp>
        <p:nvSpPr>
          <p:cNvPr id="58371" name="Rectangle 3"/>
          <p:cNvSpPr>
            <a:spLocks noGrp="1" noChangeArrowheads="1"/>
          </p:cNvSpPr>
          <p:nvPr>
            <p:ph type="subTitle" idx="1"/>
          </p:nvPr>
        </p:nvSpPr>
        <p:spPr>
          <a:xfrm>
            <a:off x="3087516" y="5340428"/>
            <a:ext cx="4114800" cy="762918"/>
          </a:xfrm>
        </p:spPr>
        <p:txBody>
          <a:bodyPr>
            <a:normAutofit fontScale="92500" lnSpcReduction="20000"/>
          </a:bodyPr>
          <a:lstStyle/>
          <a:p>
            <a:r>
              <a:rPr lang="en-US" sz="1800" dirty="0">
                <a:solidFill>
                  <a:schemeClr val="tx1"/>
                </a:solidFill>
                <a:latin typeface="Candara" pitchFamily="34" charset="0"/>
              </a:rPr>
              <a:t>Allison Peters</a:t>
            </a:r>
            <a:br>
              <a:rPr lang="en-US" sz="1800" dirty="0">
                <a:solidFill>
                  <a:schemeClr val="tx1"/>
                </a:solidFill>
                <a:latin typeface="Candara" pitchFamily="34" charset="0"/>
              </a:rPr>
            </a:br>
            <a:r>
              <a:rPr lang="en-US" sz="1800" dirty="0">
                <a:solidFill>
                  <a:schemeClr val="tx1"/>
                </a:solidFill>
                <a:latin typeface="Candara" pitchFamily="34" charset="0"/>
              </a:rPr>
              <a:t>University of Central Florida</a:t>
            </a:r>
            <a:br>
              <a:rPr lang="en-US" sz="1800" dirty="0">
                <a:solidFill>
                  <a:schemeClr val="tx1"/>
                </a:solidFill>
                <a:latin typeface="Candara" pitchFamily="34" charset="0"/>
              </a:rPr>
            </a:br>
            <a:endParaRPr lang="en-US" dirty="0">
              <a:latin typeface="Candara" pitchFamily="34" charset="0"/>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Clr clrSpc="rgb">
                                      <p:cBhvr override="childStyle">
                                        <p:cTn id="6" dur="100" fill="hold"/>
                                        <p:tgtEl>
                                          <p:spTgt spid="7"/>
                                        </p:tgtEl>
                                        <p:attrNameLst>
                                          <p:attrName>style.color</p:attrName>
                                        </p:attrNameLst>
                                      </p:cBhvr>
                                      <p:to>
                                        <a:schemeClr val="accent2"/>
                                      </p:to>
                                    </p:animClr>
                                    <p:animClr clrSpc="rgb">
                                      <p:cBhvr>
                                        <p:cTn id="7" dur="100" fill="hold"/>
                                        <p:tgtEl>
                                          <p:spTgt spid="7"/>
                                        </p:tgtEl>
                                        <p:attrNameLst>
                                          <p:attrName>fillcolor</p:attrName>
                                        </p:attrNameLst>
                                      </p:cBhvr>
                                      <p:to>
                                        <a:schemeClr val="accent2"/>
                                      </p:to>
                                    </p:animClr>
                                    <p:set>
                                      <p:cBhvr>
                                        <p:cTn id="8" dur="100" fill="hold"/>
                                        <p:tgtEl>
                                          <p:spTgt spid="7"/>
                                        </p:tgtEl>
                                        <p:attrNameLst>
                                          <p:attrName>fill.type</p:attrName>
                                        </p:attrNameLst>
                                      </p:cBhvr>
                                      <p:to>
                                        <p:strVal val="solid"/>
                                      </p:to>
                                    </p:set>
                                    <p:set>
                                      <p:cBhvr>
                                        <p:cTn id="9" dur="100" fill="hold"/>
                                        <p:tgtEl>
                                          <p:spTgt spid="7"/>
                                        </p:tgtEl>
                                        <p:attrNameLst>
                                          <p:attrName>fill.on</p:attrName>
                                        </p:attrNameLst>
                                      </p:cBhvr>
                                      <p:to>
                                        <p:strVal val="true"/>
                                      </p:to>
                                    </p:se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oldfish.jpg"/>
          <p:cNvPicPr>
            <a:picLocks noGrp="1" noChangeAspect="1"/>
          </p:cNvPicPr>
          <p:nvPr>
            <p:ph sz="quarter" idx="1"/>
          </p:nvPr>
        </p:nvPicPr>
        <p:blipFill>
          <a:blip r:embed="rId2" cstate="print"/>
          <a:stretch>
            <a:fillRect/>
          </a:stretch>
        </p:blipFill>
        <p:spPr>
          <a:xfrm>
            <a:off x="528810" y="143218"/>
            <a:ext cx="7844009" cy="3042492"/>
          </a:xfrm>
          <a:effectLst>
            <a:softEdge rad="635000"/>
          </a:effectLst>
        </p:spPr>
      </p:pic>
      <p:sp>
        <p:nvSpPr>
          <p:cNvPr id="2" name="Title 1"/>
          <p:cNvSpPr>
            <a:spLocks noGrp="1"/>
          </p:cNvSpPr>
          <p:nvPr>
            <p:ph type="title"/>
          </p:nvPr>
        </p:nvSpPr>
        <p:spPr/>
        <p:txBody>
          <a:bodyPr>
            <a:normAutofit/>
          </a:bodyPr>
          <a:lstStyle/>
          <a:p>
            <a:pPr algn="ctr"/>
            <a:r>
              <a:rPr lang="en-US" sz="3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rPr>
              <a:t>Implementation Plans</a:t>
            </a:r>
            <a:endParaRPr lang="en-US" sz="36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endParaRPr>
          </a:p>
        </p:txBody>
      </p:sp>
      <p:sp>
        <p:nvSpPr>
          <p:cNvPr id="6" name="TextBox 5"/>
          <p:cNvSpPr txBox="1"/>
          <p:nvPr/>
        </p:nvSpPr>
        <p:spPr>
          <a:xfrm>
            <a:off x="1002535" y="3183875"/>
            <a:ext cx="7116896" cy="3416320"/>
          </a:xfrm>
          <a:prstGeom prst="rect">
            <a:avLst/>
          </a:prstGeom>
          <a:noFill/>
        </p:spPr>
        <p:txBody>
          <a:bodyPr wrap="square" rtlCol="0">
            <a:spAutoFit/>
          </a:bodyPr>
          <a:lstStyle/>
          <a:p>
            <a:pPr>
              <a:buFont typeface="Arial" pitchFamily="34" charset="0"/>
              <a:buChar char="•"/>
            </a:pPr>
            <a:r>
              <a:rPr lang="en-US" sz="2400" dirty="0" smtClean="0">
                <a:latin typeface="Candara" pitchFamily="34" charset="0"/>
              </a:rPr>
              <a:t>Discover </a:t>
            </a:r>
            <a:r>
              <a:rPr lang="en-US" sz="2400" dirty="0" smtClean="0">
                <a:latin typeface="Candara" pitchFamily="34" charset="0"/>
              </a:rPr>
              <a:t>programs </a:t>
            </a:r>
            <a:r>
              <a:rPr lang="en-US" sz="2400" dirty="0" smtClean="0">
                <a:latin typeface="Candara" pitchFamily="34" charset="0"/>
              </a:rPr>
              <a:t>that </a:t>
            </a:r>
            <a:r>
              <a:rPr lang="en-US" sz="2400" dirty="0" smtClean="0">
                <a:latin typeface="Candara" pitchFamily="34" charset="0"/>
              </a:rPr>
              <a:t>have </a:t>
            </a:r>
            <a:r>
              <a:rPr lang="en-US" sz="2400" dirty="0" smtClean="0">
                <a:latin typeface="Candara" pitchFamily="34" charset="0"/>
              </a:rPr>
              <a:t>a proven success rate within specific unit</a:t>
            </a:r>
          </a:p>
          <a:p>
            <a:pPr>
              <a:buFont typeface="Arial" pitchFamily="34" charset="0"/>
              <a:buChar char="•"/>
            </a:pPr>
            <a:endParaRPr lang="en-US" sz="2400" dirty="0">
              <a:latin typeface="Candara" pitchFamily="34" charset="0"/>
            </a:endParaRPr>
          </a:p>
          <a:p>
            <a:pPr>
              <a:buFont typeface="Arial" pitchFamily="34" charset="0"/>
              <a:buChar char="•"/>
            </a:pPr>
            <a:r>
              <a:rPr lang="en-US" sz="2400" dirty="0" smtClean="0">
                <a:latin typeface="Candara" pitchFamily="34" charset="0"/>
              </a:rPr>
              <a:t>Designate a preceptor and a mentor</a:t>
            </a:r>
          </a:p>
          <a:p>
            <a:pPr>
              <a:buFont typeface="Arial" pitchFamily="34" charset="0"/>
              <a:buChar char="•"/>
            </a:pPr>
            <a:endParaRPr lang="en-US" sz="2400" dirty="0">
              <a:latin typeface="Candara" pitchFamily="34" charset="0"/>
            </a:endParaRPr>
          </a:p>
          <a:p>
            <a:pPr>
              <a:buFont typeface="Arial" pitchFamily="34" charset="0"/>
              <a:buChar char="•"/>
            </a:pPr>
            <a:r>
              <a:rPr lang="en-US" sz="2400" dirty="0" smtClean="0">
                <a:latin typeface="Candara" pitchFamily="34" charset="0"/>
              </a:rPr>
              <a:t>Mentor training and objectives</a:t>
            </a:r>
          </a:p>
          <a:p>
            <a:pPr>
              <a:buFont typeface="Arial" pitchFamily="34" charset="0"/>
              <a:buChar char="•"/>
            </a:pPr>
            <a:endParaRPr lang="en-US" sz="2400" dirty="0">
              <a:latin typeface="Candara" pitchFamily="34" charset="0"/>
            </a:endParaRPr>
          </a:p>
          <a:p>
            <a:pPr>
              <a:buFont typeface="Arial" pitchFamily="34" charset="0"/>
              <a:buChar char="•"/>
            </a:pPr>
            <a:r>
              <a:rPr lang="en-US" sz="2400" dirty="0" smtClean="0">
                <a:latin typeface="Candara" pitchFamily="34" charset="0"/>
              </a:rPr>
              <a:t>Protégé  and mentor sign a contract stating commitment  to follow program </a:t>
            </a:r>
            <a:r>
              <a:rPr lang="en-US" dirty="0" smtClean="0">
                <a:latin typeface="Candara" pitchFamily="34" charset="0"/>
              </a:rPr>
              <a:t>(Fox, 2010)</a:t>
            </a:r>
            <a:endParaRPr lang="en-US" dirty="0">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5"/>
                                        </p:tgtEl>
                                        <p:attrNameLst>
                                          <p:attrName>ppt_x</p:attrName>
                                          <p:attrName>ppt_y</p:attrName>
                                        </p:attrNameLst>
                                      </p:cBhvr>
                                    </p:animMotion>
                                    <p:animRot by="1500000">
                                      <p:cBhvr>
                                        <p:cTn id="7" dur="250" fill="hold">
                                          <p:stCondLst>
                                            <p:cond delay="0"/>
                                          </p:stCondLst>
                                        </p:cTn>
                                        <p:tgtEl>
                                          <p:spTgt spid="5"/>
                                        </p:tgtEl>
                                        <p:attrNameLst>
                                          <p:attrName>r</p:attrName>
                                        </p:attrNameLst>
                                      </p:cBhvr>
                                    </p:animRot>
                                    <p:animRot by="-1500000">
                                      <p:cBhvr>
                                        <p:cTn id="8" dur="250" fill="hold">
                                          <p:stCondLst>
                                            <p:cond delay="250"/>
                                          </p:stCondLst>
                                        </p:cTn>
                                        <p:tgtEl>
                                          <p:spTgt spid="5"/>
                                        </p:tgtEl>
                                        <p:attrNameLst>
                                          <p:attrName>r</p:attrName>
                                        </p:attrNameLst>
                                      </p:cBhvr>
                                    </p:animRot>
                                    <p:animRot by="-1500000">
                                      <p:cBhvr>
                                        <p:cTn id="9" dur="250" fill="hold">
                                          <p:stCondLst>
                                            <p:cond delay="500"/>
                                          </p:stCondLst>
                                        </p:cTn>
                                        <p:tgtEl>
                                          <p:spTgt spid="5"/>
                                        </p:tgtEl>
                                        <p:attrNameLst>
                                          <p:attrName>r</p:attrName>
                                        </p:attrNameLst>
                                      </p:cBhvr>
                                    </p:animRot>
                                    <p:animRot by="1500000">
                                      <p:cBhvr>
                                        <p:cTn id="10" dur="250" fill="hold">
                                          <p:stCondLst>
                                            <p:cond delay="75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739733176_91670e703b.jpg"/>
          <p:cNvPicPr>
            <a:picLocks noChangeAspect="1"/>
          </p:cNvPicPr>
          <p:nvPr/>
        </p:nvPicPr>
        <p:blipFill>
          <a:blip r:embed="rId2" cstate="print"/>
          <a:stretch>
            <a:fillRect/>
          </a:stretch>
        </p:blipFill>
        <p:spPr>
          <a:xfrm>
            <a:off x="771181" y="297455"/>
            <a:ext cx="7249099" cy="5739787"/>
          </a:xfrm>
          <a:prstGeom prst="rect">
            <a:avLst/>
          </a:prstGeom>
          <a:effectLst>
            <a:softEdge rad="635000"/>
          </a:effectLst>
        </p:spPr>
      </p:pic>
      <p:sp>
        <p:nvSpPr>
          <p:cNvPr id="2" name="Title 1"/>
          <p:cNvSpPr>
            <a:spLocks noGrp="1"/>
          </p:cNvSpPr>
          <p:nvPr>
            <p:ph type="title"/>
          </p:nvPr>
        </p:nvSpPr>
        <p:spPr/>
        <p:txBody>
          <a:bodyPr>
            <a:normAutofit fontScale="90000"/>
          </a:bodyPr>
          <a:lstStyle/>
          <a:p>
            <a:pPr algn="ctr"/>
            <a:r>
              <a:rPr lang="en-US" sz="3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rPr>
              <a:t>Mentoring &amp; Residency Plans Available</a:t>
            </a:r>
            <a:endParaRPr lang="en-US" sz="36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endParaRPr>
          </a:p>
        </p:txBody>
      </p:sp>
      <p:sp>
        <p:nvSpPr>
          <p:cNvPr id="3" name="Content Placeholder 2"/>
          <p:cNvSpPr>
            <a:spLocks noGrp="1"/>
          </p:cNvSpPr>
          <p:nvPr>
            <p:ph sz="quarter" idx="1"/>
          </p:nvPr>
        </p:nvSpPr>
        <p:spPr/>
        <p:txBody>
          <a:bodyPr/>
          <a:lstStyle/>
          <a:p>
            <a:r>
              <a:rPr lang="en-US" dirty="0" smtClean="0"/>
              <a:t>Peri-Op 101- AORN for operating room nurses </a:t>
            </a:r>
            <a:r>
              <a:rPr lang="en-US" sz="1600" dirty="0" smtClean="0"/>
              <a:t>(Persaud, 2008)</a:t>
            </a:r>
          </a:p>
          <a:p>
            <a:pPr>
              <a:buNone/>
            </a:pPr>
            <a:endParaRPr lang="en-US" dirty="0" smtClean="0"/>
          </a:p>
          <a:p>
            <a:r>
              <a:rPr lang="en-US" dirty="0" smtClean="0"/>
              <a:t>SSFHS (St. Francis Hospital and Health Centers – nurses of inpatient, OR and ER units </a:t>
            </a:r>
            <a:r>
              <a:rPr lang="en-US" sz="1600" dirty="0" smtClean="0"/>
              <a:t>(Fox, 2010)</a:t>
            </a:r>
          </a:p>
          <a:p>
            <a:endParaRPr lang="en-US" dirty="0" smtClean="0"/>
          </a:p>
          <a:p>
            <a:r>
              <a:rPr lang="en-US" dirty="0" smtClean="0"/>
              <a:t> Versant RN Residency Program-based on novice to expert framework then expanded to include CC, ER, OR, L&amp;D, NICU, PICU </a:t>
            </a:r>
            <a:r>
              <a:rPr lang="en-US" sz="1600" dirty="0" smtClean="0"/>
              <a:t>(Ulrich, Krozek, Early, Ashlock, Africa, &amp; Carman, 2010)</a:t>
            </a:r>
          </a:p>
          <a:p>
            <a:endParaRPr lang="en-US" dirty="0" smtClean="0"/>
          </a:p>
          <a:p>
            <a:pPr>
              <a:buNone/>
            </a:pPr>
            <a:endParaRPr lang="en-US" dirty="0" smtClean="0"/>
          </a:p>
          <a:p>
            <a:endParaRPr lang="en-US" dirty="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916" y="176270"/>
            <a:ext cx="4142341" cy="5519450"/>
          </a:xfrm>
        </p:spPr>
        <p:txBody>
          <a:bodyPr>
            <a:normAutofit fontScale="90000"/>
          </a:bodyPr>
          <a:lstStyle/>
          <a:p>
            <a:pPr marL="228600" indent="-228600">
              <a:buFont typeface="Arial" pitchFamily="34" charset="0"/>
              <a:buChar char="•"/>
            </a:pPr>
            <a:r>
              <a:rPr lang="en-US" sz="1300" b="1" u="sng" dirty="0" smtClean="0">
                <a:latin typeface="Arial Unicode MS" pitchFamily="34" charset="-128"/>
                <a:ea typeface="Arial Unicode MS" pitchFamily="34" charset="-128"/>
                <a:cs typeface="Arial Unicode MS" pitchFamily="34" charset="-128"/>
              </a:rPr>
              <a:t>General criteria for Selection: Protégé</a:t>
            </a:r>
            <a:r>
              <a:rPr lang="en-US" sz="1300" b="1" dirty="0" smtClean="0">
                <a:latin typeface="Arial Unicode MS" pitchFamily="34" charset="-128"/>
                <a:ea typeface="Arial Unicode MS" pitchFamily="34" charset="-128"/>
                <a:cs typeface="Arial Unicode MS" pitchFamily="34" charset="-128"/>
              </a:rPr>
              <a:t/>
            </a:r>
            <a:br>
              <a:rPr lang="en-US" sz="1300" b="1" dirty="0" smtClean="0">
                <a:latin typeface="Arial Unicode MS" pitchFamily="34" charset="-128"/>
                <a:ea typeface="Arial Unicode MS" pitchFamily="34" charset="-128"/>
                <a:cs typeface="Arial Unicode MS" pitchFamily="34" charset="-128"/>
              </a:rPr>
            </a:br>
            <a:r>
              <a:rPr lang="en-US" sz="1300" b="1" dirty="0" smtClean="0">
                <a:latin typeface="Arial Unicode MS" pitchFamily="34" charset="-128"/>
                <a:ea typeface="Arial Unicode MS" pitchFamily="34" charset="-128"/>
                <a:cs typeface="Arial Unicode MS" pitchFamily="34" charset="-128"/>
              </a:rPr>
              <a:t/>
            </a:r>
            <a:br>
              <a:rPr lang="en-US" sz="1300" b="1" dirty="0" smtClean="0">
                <a:latin typeface="Arial Unicode MS" pitchFamily="34" charset="-128"/>
                <a:ea typeface="Arial Unicode MS" pitchFamily="34" charset="-128"/>
                <a:cs typeface="Arial Unicode MS" pitchFamily="34" charset="-128"/>
              </a:rPr>
            </a:br>
            <a:r>
              <a:rPr lang="en-US" sz="1300" b="1" dirty="0" smtClean="0">
                <a:latin typeface="Arial Unicode MS" pitchFamily="34" charset="-128"/>
                <a:ea typeface="Arial Unicode MS" pitchFamily="34" charset="-128"/>
                <a:cs typeface="Arial Unicode MS" pitchFamily="34" charset="-128"/>
              </a:rPr>
              <a:t>1. </a:t>
            </a:r>
            <a:r>
              <a:rPr lang="en-US" sz="1300" dirty="0" smtClean="0">
                <a:latin typeface="Arial Unicode MS" pitchFamily="34" charset="-128"/>
                <a:ea typeface="Arial Unicode MS" pitchFamily="34" charset="-128"/>
                <a:cs typeface="Arial Unicode MS" pitchFamily="34" charset="-128"/>
              </a:rPr>
              <a:t>Seeks challenges or new responsibilities</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2. Looks for feedback</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3. Accepts responsibility for professional</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     development and growth</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4. Seeks to improve</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5. Reflects interest in investment for the  future</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6. Is committed to the program and the mentor</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7. Is willing to look at issues from different viewpoints</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8. Tries new approaches</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9. Views mistakes as a learning process</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10. Communicates needs</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11. Is excited about nursing</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12. Is coachable</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“The primary consideration for selection of mentees should be that</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they are motivated to develop different or greater competencies</a:t>
            </a:r>
            <a:br>
              <a:rPr lang="en-US" sz="1300" dirty="0" smtClean="0">
                <a:latin typeface="Arial Unicode MS" pitchFamily="34" charset="-128"/>
                <a:ea typeface="Arial Unicode MS" pitchFamily="34" charset="-128"/>
                <a:cs typeface="Arial Unicode MS" pitchFamily="34" charset="-128"/>
              </a:rPr>
            </a:br>
            <a:r>
              <a:rPr lang="en-US" sz="1300" dirty="0" smtClean="0">
                <a:latin typeface="Arial Unicode MS" pitchFamily="34" charset="-128"/>
                <a:ea typeface="Arial Unicode MS" pitchFamily="34" charset="-128"/>
                <a:cs typeface="Arial Unicode MS" pitchFamily="34" charset="-128"/>
              </a:rPr>
              <a:t>through an intensive relationship with their mentor.” (Lacey, 2008,</a:t>
            </a:r>
            <a:r>
              <a:rPr lang="en-US" sz="1200" dirty="0" smtClean="0"/>
              <a:t/>
            </a:r>
            <a:br>
              <a:rPr lang="en-US" sz="1200" dirty="0" smtClean="0"/>
            </a:br>
            <a:endParaRPr lang="en-US" sz="1200" dirty="0"/>
          </a:p>
        </p:txBody>
      </p:sp>
      <p:sp>
        <p:nvSpPr>
          <p:cNvPr id="3" name="Content Placeholder 2"/>
          <p:cNvSpPr>
            <a:spLocks noGrp="1"/>
          </p:cNvSpPr>
          <p:nvPr>
            <p:ph sz="quarter" idx="1"/>
          </p:nvPr>
        </p:nvSpPr>
        <p:spPr>
          <a:xfrm>
            <a:off x="358048" y="308472"/>
            <a:ext cx="4147851" cy="5982159"/>
          </a:xfrm>
        </p:spPr>
        <p:txBody>
          <a:bodyPr>
            <a:noAutofit/>
          </a:bodyPr>
          <a:lstStyle/>
          <a:p>
            <a:r>
              <a:rPr lang="en-US" sz="1200" b="1" u="sng" dirty="0" smtClean="0">
                <a:latin typeface="Copperplate Gothic Light" pitchFamily="34" charset="0"/>
              </a:rPr>
              <a:t>General Criteria for Selection: Mentor        </a:t>
            </a:r>
            <a:endParaRPr lang="en-US" sz="1200" u="sng" dirty="0" smtClean="0">
              <a:latin typeface="Copperplate Gothic Light" pitchFamily="34" charset="0"/>
            </a:endParaRP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Keeps current on practice standards</a:t>
            </a: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Is considered an expert on the unit</a:t>
            </a: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Is a good listener</a:t>
            </a: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Is able to provide advice appropriately and in a timely manner</a:t>
            </a: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Is able to teach new nurses</a:t>
            </a: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Is able and willing to share knowledge and experiences</a:t>
            </a: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Promotes a positive environment and is optimistic</a:t>
            </a: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Promotes learning and professional advancement</a:t>
            </a: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Serves as an advocate to promote the nursing profession</a:t>
            </a: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Encourages ideas</a:t>
            </a: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Is nurturing, kind, considerate, and trustworthy</a:t>
            </a: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Is not threatened by others</a:t>
            </a: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Works with the hospital’s mission and values</a:t>
            </a: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Is committed</a:t>
            </a: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Works well under stress</a:t>
            </a:r>
          </a:p>
          <a:p>
            <a:pPr marL="457200" indent="-457200">
              <a:buFont typeface="+mj-lt"/>
              <a:buAutoNum type="arabicPeriod"/>
            </a:pPr>
            <a:r>
              <a:rPr lang="en-US" sz="1050" dirty="0" smtClean="0">
                <a:latin typeface="Copperplate Gothic Light" pitchFamily="34" charset="0"/>
                <a:ea typeface="Arial Unicode MS" pitchFamily="34" charset="-128"/>
                <a:cs typeface="Arial Unicode MS" pitchFamily="34" charset="-128"/>
              </a:rPr>
              <a:t>Demonstrates all of these characteristics by example</a:t>
            </a:r>
          </a:p>
          <a:p>
            <a:r>
              <a:rPr lang="en-US" sz="1050" dirty="0" smtClean="0">
                <a:latin typeface="Copperplate Gothic Light" pitchFamily="34" charset="0"/>
                <a:ea typeface="Arial Unicode MS" pitchFamily="34" charset="-128"/>
                <a:cs typeface="Arial Unicode MS" pitchFamily="34" charset="-128"/>
              </a:rPr>
              <a:t>“Mentors will be expected to motivate, support, teach, counsel, promote, and protect.” (Lacey, 2008, p. 24)</a:t>
            </a:r>
          </a:p>
          <a:p>
            <a:endParaRPr lang="en-US" sz="1200" dirty="0"/>
          </a:p>
        </p:txBody>
      </p:sp>
      <p:sp>
        <p:nvSpPr>
          <p:cNvPr id="4" name="TextBox 3"/>
          <p:cNvSpPr txBox="1"/>
          <p:nvPr/>
        </p:nvSpPr>
        <p:spPr>
          <a:xfrm>
            <a:off x="1751682" y="6180463"/>
            <a:ext cx="5783856" cy="369332"/>
          </a:xfrm>
          <a:prstGeom prst="rect">
            <a:avLst/>
          </a:prstGeom>
          <a:noFill/>
        </p:spPr>
        <p:txBody>
          <a:bodyPr wrap="square" rtlCol="0">
            <a:spAutoFit/>
          </a:bodyPr>
          <a:lstStyle/>
          <a:p>
            <a:r>
              <a:rPr lang="en-US" dirty="0" smtClean="0"/>
              <a:t>(Fox,2010 Mentor-Protégé Selection Criteria p. </a:t>
            </a:r>
            <a:r>
              <a:rPr lang="en-US" dirty="0" smtClean="0"/>
              <a:t>313) </a:t>
            </a:r>
            <a:endParaRPr lang="en-US" dirty="0"/>
          </a:p>
        </p:txBody>
      </p:sp>
    </p:spTree>
  </p:cSld>
  <p:clrMapOvr>
    <a:masterClrMapping/>
  </p:clrMapOvr>
  <p:transition spd="slow">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rmaid.jpg"/>
          <p:cNvPicPr>
            <a:picLocks noGrp="1" noChangeAspect="1"/>
          </p:cNvPicPr>
          <p:nvPr>
            <p:ph sz="quarter" idx="1"/>
          </p:nvPr>
        </p:nvPicPr>
        <p:blipFill>
          <a:blip r:embed="rId2" cstate="print"/>
          <a:stretch>
            <a:fillRect/>
          </a:stretch>
        </p:blipFill>
        <p:spPr>
          <a:xfrm>
            <a:off x="638979" y="190041"/>
            <a:ext cx="7436386" cy="6376012"/>
          </a:xfrm>
          <a:effectLst>
            <a:softEdge rad="635000"/>
          </a:effectLst>
        </p:spPr>
      </p:pic>
      <p:sp>
        <p:nvSpPr>
          <p:cNvPr id="2" name="Title 1"/>
          <p:cNvSpPr>
            <a:spLocks noGrp="1"/>
          </p:cNvSpPr>
          <p:nvPr>
            <p:ph type="title"/>
          </p:nvPr>
        </p:nvSpPr>
        <p:spPr/>
        <p:txBody>
          <a:bodyPr>
            <a:normAutofit/>
          </a:bodyPr>
          <a:lstStyle/>
          <a:p>
            <a:pPr algn="ctr"/>
            <a:r>
              <a:rPr lang="en-US" sz="3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rPr>
              <a:t>Evaluation/Reflection</a:t>
            </a:r>
            <a:endParaRPr lang="en-US" sz="36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endParaRPr>
          </a:p>
        </p:txBody>
      </p:sp>
      <p:sp>
        <p:nvSpPr>
          <p:cNvPr id="5" name="TextBox 4"/>
          <p:cNvSpPr txBox="1"/>
          <p:nvPr/>
        </p:nvSpPr>
        <p:spPr>
          <a:xfrm>
            <a:off x="341524" y="2412694"/>
            <a:ext cx="5321147" cy="4893647"/>
          </a:xfrm>
          <a:prstGeom prst="rect">
            <a:avLst/>
          </a:prstGeom>
          <a:noFill/>
        </p:spPr>
        <p:txBody>
          <a:bodyPr wrap="square" rtlCol="0">
            <a:spAutoFit/>
            <a:scene3d>
              <a:camera prst="perspectiveContrastingRightFacing"/>
              <a:lightRig rig="threePt" dir="t"/>
            </a:scene3d>
          </a:bodyPr>
          <a:lstStyle/>
          <a:p>
            <a:endParaRPr lang="en-US" sz="2400" b="1" spc="50" dirty="0" smtClean="0">
              <a:ln w="12700" cmpd="sng">
                <a:solidFill>
                  <a:srgbClr val="7030A0"/>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Candara" pitchFamily="34" charset="0"/>
            </a:endParaRPr>
          </a:p>
          <a:p>
            <a:pPr>
              <a:buFont typeface="Arial" pitchFamily="34" charset="0"/>
              <a:buChar char="•"/>
            </a:pPr>
            <a:r>
              <a:rPr lang="en-US" sz="2400" b="1" spc="50" dirty="0" smtClean="0">
                <a:ln w="12700" cmpd="sng">
                  <a:solidFill>
                    <a:srgbClr val="7030A0"/>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Candara" pitchFamily="34" charset="0"/>
              </a:rPr>
              <a:t>Daily rounding</a:t>
            </a:r>
          </a:p>
          <a:p>
            <a:pPr>
              <a:buFont typeface="Arial" pitchFamily="34" charset="0"/>
              <a:buChar char="•"/>
            </a:pPr>
            <a:r>
              <a:rPr lang="en-US" sz="2400" b="1" spc="50" dirty="0" smtClean="0">
                <a:ln w="12700" cmpd="sng">
                  <a:solidFill>
                    <a:srgbClr val="7030A0"/>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Candara" pitchFamily="34" charset="0"/>
              </a:rPr>
              <a:t>Meeting with mentor &amp; protégé on monthly basis</a:t>
            </a:r>
          </a:p>
          <a:p>
            <a:pPr>
              <a:buFont typeface="Arial" pitchFamily="34" charset="0"/>
              <a:buChar char="•"/>
            </a:pPr>
            <a:r>
              <a:rPr lang="en-US" sz="2400" b="1" spc="50" dirty="0" smtClean="0">
                <a:ln w="12700" cmpd="sng">
                  <a:solidFill>
                    <a:srgbClr val="7030A0"/>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Candara" pitchFamily="34" charset="0"/>
              </a:rPr>
              <a:t>Luncheon at 6 &amp; 9 months</a:t>
            </a:r>
          </a:p>
          <a:p>
            <a:pPr>
              <a:buFont typeface="Arial" pitchFamily="34" charset="0"/>
              <a:buChar char="•"/>
            </a:pPr>
            <a:r>
              <a:rPr lang="en-US" sz="2400" b="1" spc="50" dirty="0" smtClean="0">
                <a:ln w="12700" cmpd="sng">
                  <a:solidFill>
                    <a:srgbClr val="7030A0"/>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Candara" pitchFamily="34" charset="0"/>
              </a:rPr>
              <a:t>Preceptor/Mentoring bonus pay</a:t>
            </a:r>
          </a:p>
          <a:p>
            <a:pPr>
              <a:buFont typeface="Arial" pitchFamily="34" charset="0"/>
              <a:buChar char="•"/>
            </a:pPr>
            <a:r>
              <a:rPr lang="en-US" sz="2400" b="1" spc="50" dirty="0" smtClean="0">
                <a:ln w="12700" cmpd="sng">
                  <a:solidFill>
                    <a:srgbClr val="7030A0"/>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Candara" pitchFamily="34" charset="0"/>
              </a:rPr>
              <a:t>Self- evaluation survey</a:t>
            </a:r>
          </a:p>
          <a:p>
            <a:pPr>
              <a:buFont typeface="Arial" pitchFamily="34" charset="0"/>
              <a:buChar char="•"/>
            </a:pPr>
            <a:endParaRPr lang="en-US" sz="2400" b="1" spc="50" dirty="0" smtClean="0">
              <a:ln w="12700" cmpd="sng">
                <a:solidFill>
                  <a:srgbClr val="7030A0"/>
                </a:solidFill>
                <a:prstDash val="solid"/>
              </a:ln>
              <a:solidFill>
                <a:schemeClr val="accent6">
                  <a:tint val="1000"/>
                </a:schemeClr>
              </a:solidFill>
              <a:effectLst>
                <a:glow rad="53100">
                  <a:schemeClr val="accent6">
                    <a:satMod val="180000"/>
                    <a:alpha val="30000"/>
                  </a:schemeClr>
                </a:glow>
              </a:effectLst>
              <a:latin typeface="Candara" pitchFamily="34" charset="0"/>
            </a:endParaRPr>
          </a:p>
          <a:p>
            <a:pPr>
              <a:buFont typeface="Arial" pitchFamily="34" charset="0"/>
              <a:buChar char="•"/>
            </a:pPr>
            <a:endParaRPr lang="en-US" sz="2400" b="1" dirty="0" smtClean="0">
              <a:latin typeface="Candara" pitchFamily="34" charset="0"/>
            </a:endParaRPr>
          </a:p>
          <a:p>
            <a:pPr>
              <a:buFont typeface="Arial" pitchFamily="34" charset="0"/>
              <a:buChar char="•"/>
            </a:pPr>
            <a:endParaRPr lang="en-US" sz="2400" b="1" dirty="0" smtClean="0">
              <a:latin typeface="Candara" pitchFamily="34" charset="0"/>
            </a:endParaRPr>
          </a:p>
          <a:p>
            <a:endParaRPr lang="en-US" sz="2400" b="1" dirty="0" smtClean="0">
              <a:latin typeface="Candara" pitchFamily="34" charset="0"/>
            </a:endParaRPr>
          </a:p>
          <a:p>
            <a:pPr>
              <a:buFont typeface="Arial" pitchFamily="34" charset="0"/>
              <a:buChar char="•"/>
            </a:pPr>
            <a:endParaRPr lang="en-US" sz="2400" b="1" dirty="0" smtClean="0">
              <a:latin typeface="Candara" pitchFamily="34" charset="0"/>
            </a:endParaRPr>
          </a:p>
          <a:p>
            <a:pPr>
              <a:buFont typeface="Arial" pitchFamily="34" charset="0"/>
              <a:buChar char="•"/>
            </a:pPr>
            <a:endParaRPr lang="en-US" sz="2400" dirty="0">
              <a:latin typeface="Candara"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Survey</a:t>
            </a:r>
            <a:endParaRPr lang="en-US" dirty="0"/>
          </a:p>
        </p:txBody>
      </p:sp>
      <p:sp>
        <p:nvSpPr>
          <p:cNvPr id="3" name="Content Placeholder 2"/>
          <p:cNvSpPr>
            <a:spLocks noGrp="1"/>
          </p:cNvSpPr>
          <p:nvPr>
            <p:ph sz="quarter" idx="1"/>
          </p:nvPr>
        </p:nvSpPr>
        <p:spPr>
          <a:xfrm>
            <a:off x="457200" y="1740665"/>
            <a:ext cx="7467600" cy="4494882"/>
          </a:xfrm>
        </p:spPr>
        <p:txBody>
          <a:bodyPr>
            <a:normAutofit fontScale="70000" lnSpcReduction="20000"/>
          </a:bodyPr>
          <a:lstStyle/>
          <a:p>
            <a:r>
              <a:rPr lang="en-US" sz="2600" dirty="0" smtClean="0">
                <a:latin typeface="Candara" pitchFamily="34" charset="0"/>
              </a:rPr>
              <a:t>There is good coordination and communication of effort in my work group.</a:t>
            </a:r>
          </a:p>
          <a:p>
            <a:r>
              <a:rPr lang="en-US" sz="2600" dirty="0" smtClean="0">
                <a:latin typeface="Candara" pitchFamily="34" charset="0"/>
              </a:rPr>
              <a:t>2. My work group works together when a problem needs to be solved.</a:t>
            </a:r>
          </a:p>
          <a:p>
            <a:r>
              <a:rPr lang="en-US" sz="2600" dirty="0" smtClean="0">
                <a:latin typeface="Candara" pitchFamily="34" charset="0"/>
              </a:rPr>
              <a:t>3. Departments work well together to get the job done.</a:t>
            </a:r>
          </a:p>
          <a:p>
            <a:r>
              <a:rPr lang="en-US" sz="2600" dirty="0" smtClean="0">
                <a:latin typeface="Candara" pitchFamily="34" charset="0"/>
              </a:rPr>
              <a:t>4. Our unit personnel treat one another with respect and dignity.</a:t>
            </a:r>
          </a:p>
          <a:p>
            <a:r>
              <a:rPr lang="en-US" sz="2600" dirty="0" smtClean="0">
                <a:latin typeface="Candara" pitchFamily="34" charset="0"/>
              </a:rPr>
              <a:t>5. Employees are treated with respect by the physicians.</a:t>
            </a:r>
          </a:p>
          <a:p>
            <a:r>
              <a:rPr lang="en-US" sz="2600" dirty="0" smtClean="0">
                <a:latin typeface="Candara" pitchFamily="34" charset="0"/>
              </a:rPr>
              <a:t>6. Employees go out of their way to help and support patients.</a:t>
            </a:r>
          </a:p>
          <a:p>
            <a:r>
              <a:rPr lang="en-US" sz="2600" dirty="0" smtClean="0">
                <a:latin typeface="Candara" pitchFamily="34" charset="0"/>
              </a:rPr>
              <a:t>7. I am encouraged to come up with better ways to meet customers’ needs.</a:t>
            </a:r>
          </a:p>
          <a:p>
            <a:r>
              <a:rPr lang="en-US" sz="2600" dirty="0" smtClean="0">
                <a:latin typeface="Candara" pitchFamily="34" charset="0"/>
              </a:rPr>
              <a:t>8. The values of the organization are evident in our everyday practices.</a:t>
            </a:r>
          </a:p>
          <a:p>
            <a:r>
              <a:rPr lang="en-US" sz="2600" dirty="0" smtClean="0">
                <a:latin typeface="Candara" pitchFamily="34" charset="0"/>
              </a:rPr>
              <a:t>9. I would recommend this organization to a friend as a good place to work.</a:t>
            </a:r>
          </a:p>
          <a:p>
            <a:r>
              <a:rPr lang="en-US" sz="2600" dirty="0" smtClean="0">
                <a:latin typeface="Candara" pitchFamily="34" charset="0"/>
              </a:rPr>
              <a:t>10. My work makes good use of my skills and abilities.</a:t>
            </a:r>
          </a:p>
          <a:p>
            <a:r>
              <a:rPr lang="en-US" sz="2600" dirty="0" smtClean="0">
                <a:latin typeface="Candara" pitchFamily="34" charset="0"/>
              </a:rPr>
              <a:t>11. Overall, I feel confident that my job will be satisfying 1 year from now</a:t>
            </a:r>
            <a:r>
              <a:rPr lang="en-US" dirty="0" smtClean="0"/>
              <a:t>.</a:t>
            </a:r>
          </a:p>
          <a:p>
            <a:endParaRPr lang="en-US" dirty="0"/>
          </a:p>
        </p:txBody>
      </p:sp>
      <p:pic>
        <p:nvPicPr>
          <p:cNvPr id="5" name="Picture 4" descr="82d3922ac3ae1978.jpg"/>
          <p:cNvPicPr>
            <a:picLocks noChangeAspect="1"/>
          </p:cNvPicPr>
          <p:nvPr/>
        </p:nvPicPr>
        <p:blipFill>
          <a:blip r:embed="rId2" cstate="print"/>
          <a:stretch>
            <a:fillRect/>
          </a:stretch>
        </p:blipFill>
        <p:spPr>
          <a:xfrm>
            <a:off x="3470313" y="165254"/>
            <a:ext cx="4748270" cy="1542360"/>
          </a:xfrm>
          <a:prstGeom prst="rect">
            <a:avLst/>
          </a:prstGeom>
          <a:effectLst>
            <a:softEdge rad="635000"/>
          </a:effectLst>
        </p:spPr>
      </p:pic>
      <p:sp>
        <p:nvSpPr>
          <p:cNvPr id="6" name="TextBox 5"/>
          <p:cNvSpPr txBox="1"/>
          <p:nvPr/>
        </p:nvSpPr>
        <p:spPr>
          <a:xfrm>
            <a:off x="738130" y="6356733"/>
            <a:ext cx="6147412" cy="369332"/>
          </a:xfrm>
          <a:prstGeom prst="rect">
            <a:avLst/>
          </a:prstGeom>
          <a:noFill/>
        </p:spPr>
        <p:txBody>
          <a:bodyPr wrap="square" rtlCol="0">
            <a:spAutoFit/>
          </a:bodyPr>
          <a:lstStyle/>
          <a:p>
            <a:pPr algn="ctr"/>
            <a:r>
              <a:rPr lang="en-US" dirty="0" smtClean="0"/>
              <a:t>(Fox, 2010, Pre &amp; Post Evaluation Survey, pg. 314)</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ds_holding_heart2.jpg"/>
          <p:cNvPicPr>
            <a:picLocks noChangeAspect="1"/>
          </p:cNvPicPr>
          <p:nvPr/>
        </p:nvPicPr>
        <p:blipFill>
          <a:blip r:embed="rId3" cstate="print"/>
          <a:stretch>
            <a:fillRect/>
          </a:stretch>
        </p:blipFill>
        <p:spPr>
          <a:xfrm>
            <a:off x="5236741" y="3400425"/>
            <a:ext cx="2790825" cy="3457575"/>
          </a:xfrm>
          <a:prstGeom prst="rect">
            <a:avLst/>
          </a:prstGeom>
          <a:effectLst>
            <a:softEdge rad="635000"/>
          </a:effectLst>
        </p:spPr>
      </p:pic>
      <p:sp>
        <p:nvSpPr>
          <p:cNvPr id="2" name="Title 1"/>
          <p:cNvSpPr>
            <a:spLocks noGrp="1"/>
          </p:cNvSpPr>
          <p:nvPr>
            <p:ph type="title"/>
          </p:nvPr>
        </p:nvSpPr>
        <p:spPr/>
        <p:txBody>
          <a:bodyPr>
            <a:normAutofit/>
          </a:bodyPr>
          <a:lstStyle/>
          <a:p>
            <a:pPr algn="ctr"/>
            <a:r>
              <a:rPr lang="en-US" sz="3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rPr>
              <a:t>Conclusion</a:t>
            </a:r>
            <a:endParaRPr lang="en-US" sz="36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endParaRPr>
          </a:p>
        </p:txBody>
      </p:sp>
      <p:sp>
        <p:nvSpPr>
          <p:cNvPr id="3" name="Content Placeholder 2"/>
          <p:cNvSpPr>
            <a:spLocks noGrp="1"/>
          </p:cNvSpPr>
          <p:nvPr>
            <p:ph sz="quarter" idx="1"/>
          </p:nvPr>
        </p:nvSpPr>
        <p:spPr/>
        <p:txBody>
          <a:bodyPr>
            <a:normAutofit/>
          </a:bodyPr>
          <a:lstStyle/>
          <a:p>
            <a:r>
              <a:rPr lang="en-US" dirty="0" smtClean="0">
                <a:latin typeface="Candara" pitchFamily="34" charset="0"/>
              </a:rPr>
              <a:t>Having a nurse residency program will decrease the amount of turnover</a:t>
            </a:r>
            <a:r>
              <a:rPr lang="en-US" dirty="0">
                <a:latin typeface="Candara" pitchFamily="34" charset="0"/>
              </a:rPr>
              <a:t> </a:t>
            </a:r>
            <a:r>
              <a:rPr lang="en-US" dirty="0" smtClean="0">
                <a:latin typeface="Candara" pitchFamily="34" charset="0"/>
              </a:rPr>
              <a:t>by ensuring transition from novice to expert nurse is a positive one</a:t>
            </a:r>
          </a:p>
          <a:p>
            <a:r>
              <a:rPr lang="en-US" dirty="0" smtClean="0">
                <a:latin typeface="Candara" pitchFamily="34" charset="0"/>
              </a:rPr>
              <a:t>Mentoring the new graduate nurse is empowering thus building self confidence through optimism &amp; support</a:t>
            </a:r>
          </a:p>
          <a:p>
            <a:r>
              <a:rPr lang="en-US" dirty="0" smtClean="0">
                <a:latin typeface="Candara" pitchFamily="34" charset="0"/>
              </a:rPr>
              <a:t>A positive experience as a novice nurse will help to develop the nurse as a future mentor</a:t>
            </a:r>
          </a:p>
          <a:p>
            <a:r>
              <a:rPr lang="en-US" dirty="0" smtClean="0">
                <a:latin typeface="Candara" pitchFamily="34" charset="0"/>
              </a:rPr>
              <a:t>Mentoring/Residency programs assure </a:t>
            </a:r>
          </a:p>
          <a:p>
            <a:pPr>
              <a:buNone/>
            </a:pPr>
            <a:r>
              <a:rPr lang="en-US" dirty="0" smtClean="0">
                <a:latin typeface="Candara" pitchFamily="34" charset="0"/>
              </a:rPr>
              <a:t>there is a plan that includes quality,</a:t>
            </a:r>
          </a:p>
          <a:p>
            <a:pPr>
              <a:buNone/>
            </a:pPr>
            <a:r>
              <a:rPr lang="en-US" dirty="0" smtClean="0">
                <a:latin typeface="Candara" pitchFamily="34" charset="0"/>
              </a:rPr>
              <a:t>safe care for our patients </a:t>
            </a:r>
            <a:r>
              <a:rPr lang="en-US" sz="1800" dirty="0" smtClean="0"/>
              <a:t>(Goode, Lynn, Krsek, &amp; Bednash, 2009)</a:t>
            </a:r>
            <a:endParaRPr lang="en-US" sz="1800" dirty="0" smtClean="0">
              <a:latin typeface="Candara" pitchFamily="34" charset="0"/>
            </a:endParaRPr>
          </a:p>
          <a:p>
            <a:pPr>
              <a:buNone/>
            </a:pPr>
            <a:endParaRPr lang="en-US" dirty="0" smtClean="0">
              <a:latin typeface="Candara"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Bookman Old Style" pitchFamily="18" charset="0"/>
              </a:rPr>
              <a:t>Reference</a:t>
            </a:r>
            <a:endParaRPr lang="en-US" sz="3600" dirty="0">
              <a:latin typeface="Bookman Old Style" pitchFamily="18" charset="0"/>
            </a:endParaRPr>
          </a:p>
        </p:txBody>
      </p:sp>
      <p:sp>
        <p:nvSpPr>
          <p:cNvPr id="3" name="Content Placeholder 2"/>
          <p:cNvSpPr>
            <a:spLocks noGrp="1"/>
          </p:cNvSpPr>
          <p:nvPr>
            <p:ph sz="quarter" idx="1"/>
          </p:nvPr>
        </p:nvSpPr>
        <p:spPr/>
        <p:txBody>
          <a:bodyPr>
            <a:normAutofit fontScale="77500" lnSpcReduction="20000"/>
          </a:bodyPr>
          <a:lstStyle/>
          <a:p>
            <a:r>
              <a:rPr lang="en-US" sz="2300" dirty="0" smtClean="0">
                <a:latin typeface="Candara" pitchFamily="34" charset="0"/>
              </a:rPr>
              <a:t>American Nurses Association (2009). Nursing Administration: </a:t>
            </a:r>
            <a:r>
              <a:rPr lang="en-US" sz="2300" i="1" dirty="0" smtClean="0">
                <a:latin typeface="Candara" pitchFamily="34" charset="0"/>
              </a:rPr>
              <a:t>Scope and Standards of Practice.</a:t>
            </a:r>
            <a:r>
              <a:rPr lang="en-US" sz="2300" dirty="0" smtClean="0">
                <a:latin typeface="Candara" pitchFamily="34" charset="0"/>
              </a:rPr>
              <a:t> Silver Spring, MD: Nursebooks.org</a:t>
            </a:r>
          </a:p>
          <a:p>
            <a:r>
              <a:rPr lang="en-US" sz="2300" dirty="0" smtClean="0">
                <a:latin typeface="Candara" pitchFamily="34" charset="0"/>
              </a:rPr>
              <a:t>Berezuik, S. (2010). MENTORING IN EMERGENCY CARE: 'GROWING OUT OWN'. </a:t>
            </a:r>
            <a:r>
              <a:rPr lang="en-US" sz="2300" i="1" dirty="0" smtClean="0">
                <a:latin typeface="Candara" pitchFamily="34" charset="0"/>
              </a:rPr>
              <a:t>Emergency Nurse</a:t>
            </a:r>
            <a:r>
              <a:rPr lang="en-US" sz="2300" dirty="0" smtClean="0">
                <a:latin typeface="Candara" pitchFamily="34" charset="0"/>
              </a:rPr>
              <a:t>, 18(7), 12-15. Retrieved from EBSCO</a:t>
            </a:r>
            <a:r>
              <a:rPr lang="en-US" sz="2300" i="1" dirty="0" smtClean="0">
                <a:latin typeface="Candara" pitchFamily="34" charset="0"/>
              </a:rPr>
              <a:t>host</a:t>
            </a:r>
            <a:r>
              <a:rPr lang="en-US" sz="2300" dirty="0" smtClean="0">
                <a:latin typeface="Candara" pitchFamily="34" charset="0"/>
              </a:rPr>
              <a:t>.</a:t>
            </a:r>
          </a:p>
          <a:p>
            <a:r>
              <a:rPr lang="en-US" sz="2300" dirty="0" smtClean="0">
                <a:latin typeface="Candara" pitchFamily="34" charset="0"/>
              </a:rPr>
              <a:t>Billings, D. M., &amp; Halstead, J.A. (2009) Teaching in nursing: A guide for faculty. (3</a:t>
            </a:r>
            <a:r>
              <a:rPr lang="en-US" sz="2300" baseline="30000" dirty="0" smtClean="0">
                <a:latin typeface="Candara" pitchFamily="34" charset="0"/>
              </a:rPr>
              <a:t>rd</a:t>
            </a:r>
            <a:r>
              <a:rPr lang="en-US" sz="2300" dirty="0" smtClean="0">
                <a:latin typeface="Candara" pitchFamily="34" charset="0"/>
              </a:rPr>
              <a:t>ed.) St. Louis, MO: Saunders Elsevier</a:t>
            </a:r>
          </a:p>
          <a:p>
            <a:r>
              <a:rPr lang="en-US" sz="2300" dirty="0" smtClean="0">
                <a:latin typeface="Candara" pitchFamily="34" charset="0"/>
              </a:rPr>
              <a:t>Fox, K. (2010). Mentor program boosts new nurses' satisfaction and lowers turnover rate. </a:t>
            </a:r>
            <a:r>
              <a:rPr lang="en-US" sz="2300" i="1" dirty="0" smtClean="0">
                <a:latin typeface="Candara" pitchFamily="34" charset="0"/>
              </a:rPr>
              <a:t>Journal of Continuing Education in Nursing</a:t>
            </a:r>
            <a:r>
              <a:rPr lang="en-US" sz="2300" dirty="0" smtClean="0">
                <a:latin typeface="Candara" pitchFamily="34" charset="0"/>
              </a:rPr>
              <a:t>, 41(7), 311-316. doi:10.3928/00220124-20100401-04</a:t>
            </a:r>
          </a:p>
          <a:p>
            <a:r>
              <a:rPr lang="en-US" sz="2300" dirty="0" smtClean="0">
                <a:latin typeface="Candara" pitchFamily="34" charset="0"/>
              </a:rPr>
              <a:t>Fox, R., &amp; Abrahamson, K. (2009). A critical examination of the U.S. nursing shortage: contributing factors, public policy implications. </a:t>
            </a:r>
            <a:r>
              <a:rPr lang="en-US" sz="2300" i="1" dirty="0" smtClean="0">
                <a:latin typeface="Candara" pitchFamily="34" charset="0"/>
              </a:rPr>
              <a:t>Nursing Forum</a:t>
            </a:r>
            <a:r>
              <a:rPr lang="en-US" sz="2300" dirty="0" smtClean="0">
                <a:latin typeface="Candara" pitchFamily="34" charset="0"/>
              </a:rPr>
              <a:t>, 44(4), 235-244. doi:10.1111/j.1744-6198.2009.00149.x [CINAHL]</a:t>
            </a:r>
            <a:endParaRPr lang="en-US" sz="2300" b="1" dirty="0" smtClean="0">
              <a:latin typeface="Candara" pitchFamily="34" charset="0"/>
            </a:endParaRPr>
          </a:p>
          <a:p>
            <a:r>
              <a:rPr lang="en-US" sz="2300" dirty="0" smtClean="0">
                <a:latin typeface="Candara" pitchFamily="34" charset="0"/>
              </a:rPr>
              <a:t>Goode, C., Lynn, M., Krsek, C., Bednash, G., &amp; Jannetti, A. (2009). Nurse residency programs: an essential requirement for nursing. </a:t>
            </a:r>
            <a:r>
              <a:rPr lang="en-US" sz="2300" i="1" dirty="0" smtClean="0">
                <a:latin typeface="Candara" pitchFamily="34" charset="0"/>
              </a:rPr>
              <a:t>Nursing Economic$</a:t>
            </a:r>
            <a:r>
              <a:rPr lang="en-US" sz="2300" dirty="0" smtClean="0">
                <a:latin typeface="Candara" pitchFamily="34" charset="0"/>
              </a:rPr>
              <a:t>, 27(3), 142. Retrieved from EBSCO</a:t>
            </a:r>
            <a:r>
              <a:rPr lang="en-US" sz="2300" i="1" dirty="0" smtClean="0">
                <a:latin typeface="Candara" pitchFamily="34" charset="0"/>
              </a:rPr>
              <a:t>host</a:t>
            </a:r>
            <a:r>
              <a:rPr lang="en-US" sz="2300" dirty="0" smtClean="0">
                <a:latin typeface="Candara" pitchFamily="34" charset="0"/>
              </a:rPr>
              <a:t>.</a:t>
            </a:r>
          </a:p>
          <a:p>
            <a:r>
              <a:rPr lang="en-US" sz="2300" dirty="0" smtClean="0">
                <a:latin typeface="Candara" pitchFamily="34" charset="0"/>
              </a:rPr>
              <a:t>Pellico, L., Brewer, C., &amp; Kovner, C. (2009). What newly licensed registered nurses have to say about their first experiences. </a:t>
            </a:r>
            <a:r>
              <a:rPr lang="en-US" sz="2300" i="1" dirty="0" smtClean="0">
                <a:latin typeface="Candara" pitchFamily="34" charset="0"/>
              </a:rPr>
              <a:t>Nursing Outlook</a:t>
            </a:r>
            <a:r>
              <a:rPr lang="en-US" sz="2300" dirty="0" smtClean="0">
                <a:latin typeface="Candara" pitchFamily="34" charset="0"/>
              </a:rPr>
              <a:t>, 57(4), 194-203. [EBSCO</a:t>
            </a:r>
            <a:r>
              <a:rPr lang="en-US" sz="2300" i="1" dirty="0" smtClean="0">
                <a:latin typeface="Candara" pitchFamily="34" charset="0"/>
              </a:rPr>
              <a:t>host</a:t>
            </a:r>
            <a:r>
              <a:rPr lang="en-US" sz="2300" dirty="0" smtClean="0">
                <a:latin typeface="Candara" pitchFamily="34" charset="0"/>
              </a:rPr>
              <a: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a:xfrm>
            <a:off x="434975" y="641350"/>
            <a:ext cx="7467600" cy="5803517"/>
          </a:xfrm>
        </p:spPr>
        <p:txBody>
          <a:bodyPr>
            <a:normAutofit fontScale="62500" lnSpcReduction="20000"/>
          </a:bodyPr>
          <a:lstStyle/>
          <a:p>
            <a:r>
              <a:rPr lang="en-US" sz="2900" dirty="0" smtClean="0">
                <a:latin typeface="Candara" pitchFamily="34" charset="0"/>
              </a:rPr>
              <a:t>Persaud, D. (2008). Mentoring the new graduate perioperative nurse: a valuable retention strategy. </a:t>
            </a:r>
            <a:r>
              <a:rPr lang="en-US" sz="2900" i="1" dirty="0" smtClean="0">
                <a:latin typeface="Candara" pitchFamily="34" charset="0"/>
              </a:rPr>
              <a:t>AORN Journal</a:t>
            </a:r>
            <a:r>
              <a:rPr lang="en-US" sz="2900" dirty="0" smtClean="0">
                <a:latin typeface="Candara" pitchFamily="34" charset="0"/>
              </a:rPr>
              <a:t>, 87(6), 1173. [EBSCO</a:t>
            </a:r>
            <a:r>
              <a:rPr lang="en-US" sz="2900" i="1" dirty="0" smtClean="0">
                <a:latin typeface="Candara" pitchFamily="34" charset="0"/>
              </a:rPr>
              <a:t>host</a:t>
            </a:r>
            <a:r>
              <a:rPr lang="en-US" sz="2900" dirty="0" smtClean="0">
                <a:latin typeface="Candara" pitchFamily="34" charset="0"/>
              </a:rPr>
              <a:t>] PriceWaterhouseCoopers (2008) Best practices for retaining new employees: New approaches to effective onboarding. Saratoga® and Global Best Practices®. Retrieved April 8, 2011 </a:t>
            </a:r>
            <a:r>
              <a:rPr lang="en-US" sz="2900" u="sng" dirty="0" smtClean="0">
                <a:latin typeface="Candara" pitchFamily="34" charset="0"/>
                <a:hlinkClick r:id="rId2"/>
              </a:rPr>
              <a:t>http://www.pwc.com/en_US/us/hrsaratoga/assets/retaining_employees_onboarding.pdf</a:t>
            </a:r>
            <a:endParaRPr lang="en-US" sz="2900" dirty="0" smtClean="0">
              <a:latin typeface="Candara" pitchFamily="34" charset="0"/>
            </a:endParaRPr>
          </a:p>
          <a:p>
            <a:r>
              <a:rPr lang="en-US" sz="2900" dirty="0" smtClean="0">
                <a:latin typeface="Candara" pitchFamily="34" charset="0"/>
              </a:rPr>
              <a:t>Rouse, R. (2009). Ineffective participation: reactions to absentee and incompetent nurse leadership in an intensive care unit. </a:t>
            </a:r>
            <a:r>
              <a:rPr lang="en-US" sz="2900" i="1" dirty="0" smtClean="0">
                <a:latin typeface="Candara" pitchFamily="34" charset="0"/>
              </a:rPr>
              <a:t>Journal of Nursing Management</a:t>
            </a:r>
            <a:r>
              <a:rPr lang="en-US" sz="2900" dirty="0" smtClean="0">
                <a:latin typeface="Candara" pitchFamily="34" charset="0"/>
              </a:rPr>
              <a:t>, 17(4), 463-473. [EBSCO</a:t>
            </a:r>
            <a:r>
              <a:rPr lang="en-US" sz="2900" i="1" dirty="0" smtClean="0">
                <a:latin typeface="Candara" pitchFamily="34" charset="0"/>
              </a:rPr>
              <a:t>host</a:t>
            </a:r>
            <a:r>
              <a:rPr lang="en-US" sz="2900" dirty="0" smtClean="0">
                <a:latin typeface="Candara" pitchFamily="34" charset="0"/>
              </a:rPr>
              <a:t>]</a:t>
            </a:r>
          </a:p>
          <a:p>
            <a:r>
              <a:rPr lang="en-US" sz="2900" dirty="0" smtClean="0">
                <a:latin typeface="Candara" pitchFamily="34" charset="0"/>
              </a:rPr>
              <a:t>Spence, Grau, A. L., Finegan, J., &amp; Wilk, P. (2010). New graduate nurses' experiences of bullying and burnout in hospital settings. </a:t>
            </a:r>
            <a:r>
              <a:rPr lang="en-US" sz="2900" i="1" dirty="0" smtClean="0">
                <a:latin typeface="Candara" pitchFamily="34" charset="0"/>
              </a:rPr>
              <a:t>Journal of Advanced Nursing</a:t>
            </a:r>
            <a:r>
              <a:rPr lang="en-US" sz="2900" dirty="0" smtClean="0">
                <a:latin typeface="Candara" pitchFamily="34" charset="0"/>
              </a:rPr>
              <a:t>, 66(12), 2732-2742. doi:10.1111/j.1365-2648.2010.05420.x</a:t>
            </a:r>
          </a:p>
          <a:p>
            <a:r>
              <a:rPr lang="en-US" sz="2900" dirty="0" smtClean="0">
                <a:latin typeface="Candara" pitchFamily="34" charset="0"/>
              </a:rPr>
              <a:t>Tourigny, L., &amp; Pulich, M. (2005). A critical examination of formal and informal mentoring among nurses. </a:t>
            </a:r>
            <a:r>
              <a:rPr lang="en-US" sz="2900" i="1" dirty="0" smtClean="0">
                <a:latin typeface="Candara" pitchFamily="34" charset="0"/>
              </a:rPr>
              <a:t>Health Care Manager</a:t>
            </a:r>
            <a:r>
              <a:rPr lang="en-US" sz="2900" dirty="0" smtClean="0">
                <a:latin typeface="Candara" pitchFamily="34" charset="0"/>
              </a:rPr>
              <a:t>, 24(1), 68-76. [EBSCO</a:t>
            </a:r>
            <a:r>
              <a:rPr lang="en-US" sz="2900" i="1" dirty="0" smtClean="0">
                <a:latin typeface="Candara" pitchFamily="34" charset="0"/>
              </a:rPr>
              <a:t>host</a:t>
            </a:r>
            <a:r>
              <a:rPr lang="en-US" sz="2900" dirty="0" smtClean="0">
                <a:latin typeface="Candara" pitchFamily="34" charset="0"/>
              </a:rPr>
              <a:t>]</a:t>
            </a:r>
          </a:p>
          <a:p>
            <a:r>
              <a:rPr lang="en-US" sz="2900" dirty="0" smtClean="0">
                <a:latin typeface="Candara" pitchFamily="34" charset="0"/>
              </a:rPr>
              <a:t>Ulrich, B., Krozek, C., Early, S., Ashlock, C., Africa, L., &amp; Carman, M. (2010). Improving retention, confidence, and competence of new graduate nurses: results from a 10-year longitudinal database. </a:t>
            </a:r>
            <a:r>
              <a:rPr lang="en-US" sz="2900" i="1" dirty="0" smtClean="0">
                <a:latin typeface="Candara" pitchFamily="34" charset="0"/>
              </a:rPr>
              <a:t>Nursing Economic$</a:t>
            </a:r>
            <a:r>
              <a:rPr lang="en-US" sz="2900" dirty="0" smtClean="0">
                <a:latin typeface="Candara" pitchFamily="34" charset="0"/>
              </a:rPr>
              <a:t>, 28(6), 363-375. [EBSCO</a:t>
            </a:r>
            <a:r>
              <a:rPr lang="en-US" sz="2900" i="1" dirty="0" smtClean="0">
                <a:latin typeface="Candara" pitchFamily="34" charset="0"/>
              </a:rPr>
              <a:t>host</a:t>
            </a:r>
            <a:r>
              <a:rPr lang="en-US" sz="2900" dirty="0" smtClean="0">
                <a:latin typeface="Candara" pitchFamily="34" charset="0"/>
              </a:rPr>
              <a:t>]</a:t>
            </a:r>
          </a:p>
          <a:p>
            <a:r>
              <a:rPr lang="en-US" sz="2900" dirty="0" smtClean="0">
                <a:latin typeface="Candara" pitchFamily="34" charset="0"/>
              </a:rPr>
              <a:t>Zangaro, G., &amp; Soeken, K. (2007). A meta-analysis of studies of nurses' job satisfaction. </a:t>
            </a:r>
            <a:r>
              <a:rPr lang="en-US" sz="2900" i="1" dirty="0" smtClean="0">
                <a:latin typeface="Candara" pitchFamily="34" charset="0"/>
              </a:rPr>
              <a:t>Research in Nursing &amp; Health</a:t>
            </a:r>
            <a:r>
              <a:rPr lang="en-US" sz="2900" dirty="0" smtClean="0">
                <a:latin typeface="Candara" pitchFamily="34" charset="0"/>
              </a:rPr>
              <a:t>, </a:t>
            </a:r>
            <a:r>
              <a:rPr lang="en-US" sz="2900" i="1" dirty="0" smtClean="0">
                <a:latin typeface="Candara" pitchFamily="34" charset="0"/>
              </a:rPr>
              <a:t>30</a:t>
            </a:r>
            <a:r>
              <a:rPr lang="en-US" sz="2900" dirty="0" smtClean="0">
                <a:latin typeface="Candara" pitchFamily="34" charset="0"/>
              </a:rPr>
              <a:t>(4), 445-458. doi: 10.1002/nur. [CINAHL]</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View Image">
            <a:hlinkClick r:id="rId2"/>
          </p:cNvPr>
          <p:cNvPicPr>
            <a:picLocks noChangeAspect="1" noChangeArrowheads="1"/>
          </p:cNvPicPr>
          <p:nvPr/>
        </p:nvPicPr>
        <p:blipFill>
          <a:blip r:embed="rId3" cstate="print"/>
          <a:srcRect/>
          <a:stretch>
            <a:fillRect/>
          </a:stretch>
        </p:blipFill>
        <p:spPr bwMode="auto">
          <a:xfrm>
            <a:off x="246407" y="1222872"/>
            <a:ext cx="2606962" cy="5464367"/>
          </a:xfrm>
          <a:prstGeom prst="rect">
            <a:avLst/>
          </a:prstGeom>
          <a:ln>
            <a:noFill/>
          </a:ln>
          <a:effectLst>
            <a:softEdge rad="112500"/>
          </a:effectLst>
        </p:spPr>
      </p:pic>
      <p:sp>
        <p:nvSpPr>
          <p:cNvPr id="59394" name="Rectangle 2"/>
          <p:cNvSpPr>
            <a:spLocks noGrp="1" noChangeArrowheads="1"/>
          </p:cNvSpPr>
          <p:nvPr>
            <p:ph type="title"/>
          </p:nvPr>
        </p:nvSpPr>
        <p:spPr/>
        <p:txBody>
          <a:bodyPr/>
          <a:lstStyle/>
          <a:p>
            <a:r>
              <a:rPr lang="en-US" dirty="0">
                <a:solidFill>
                  <a:schemeClr val="tx1"/>
                </a:solidFill>
                <a:latin typeface="+mj-lt"/>
                <a:ea typeface="+mj-ea"/>
                <a:cs typeface="+mj-cs"/>
              </a:rPr>
              <a:t/>
            </a:r>
            <a:br>
              <a:rPr lang="en-US" dirty="0">
                <a:solidFill>
                  <a:schemeClr val="tx1"/>
                </a:solidFill>
                <a:latin typeface="+mj-lt"/>
                <a:ea typeface="+mj-ea"/>
                <a:cs typeface="+mj-cs"/>
              </a:rPr>
            </a:br>
            <a:endParaRPr lang="en-US" dirty="0"/>
          </a:p>
        </p:txBody>
      </p:sp>
      <p:sp>
        <p:nvSpPr>
          <p:cNvPr id="59395" name="Rectangle 3"/>
          <p:cNvSpPr>
            <a:spLocks noGrp="1" noChangeArrowheads="1"/>
          </p:cNvSpPr>
          <p:nvPr>
            <p:ph sz="quarter" idx="1"/>
          </p:nvPr>
        </p:nvSpPr>
        <p:spPr>
          <a:xfrm>
            <a:off x="2952519" y="1355075"/>
            <a:ext cx="5210979" cy="5118877"/>
          </a:xfrm>
        </p:spPr>
        <p:txBody>
          <a:bodyPr>
            <a:normAutofit lnSpcReduction="10000"/>
          </a:bodyPr>
          <a:lstStyle/>
          <a:p>
            <a:r>
              <a:rPr lang="en-US" dirty="0" smtClean="0">
                <a:latin typeface="Candara" pitchFamily="34" charset="0"/>
              </a:rPr>
              <a:t>Nursing shortage is an age old challenge spanning the course of over 50 years </a:t>
            </a:r>
            <a:r>
              <a:rPr lang="en-US" sz="1500" dirty="0" smtClean="0">
                <a:latin typeface="Candara" pitchFamily="34" charset="0"/>
              </a:rPr>
              <a:t>(Fox &amp; Abrahamson, 2009) </a:t>
            </a:r>
          </a:p>
          <a:p>
            <a:endParaRPr lang="en-US" dirty="0" smtClean="0">
              <a:latin typeface="Candara" pitchFamily="34" charset="0"/>
            </a:endParaRPr>
          </a:p>
          <a:p>
            <a:r>
              <a:rPr lang="en-US" dirty="0" smtClean="0">
                <a:latin typeface="Candara" pitchFamily="34" charset="0"/>
              </a:rPr>
              <a:t>Retirement of ‘baby boomers’ who are not being replaced by an adequate amount of younger RN’s </a:t>
            </a:r>
            <a:r>
              <a:rPr lang="en-US" sz="1400" dirty="0" smtClean="0">
                <a:latin typeface="Candara" pitchFamily="34" charset="0"/>
              </a:rPr>
              <a:t>(Fox &amp; </a:t>
            </a:r>
            <a:r>
              <a:rPr lang="en-US" sz="1500" dirty="0" smtClean="0">
                <a:latin typeface="Candara" pitchFamily="34" charset="0"/>
              </a:rPr>
              <a:t>Abrahamson</a:t>
            </a:r>
            <a:r>
              <a:rPr lang="en-US" sz="1400" dirty="0" smtClean="0">
                <a:latin typeface="Candara" pitchFamily="34" charset="0"/>
              </a:rPr>
              <a:t>, 2009) </a:t>
            </a:r>
          </a:p>
          <a:p>
            <a:pPr>
              <a:buNone/>
            </a:pPr>
            <a:endParaRPr lang="en-US" dirty="0" smtClean="0">
              <a:latin typeface="Candara" pitchFamily="34" charset="0"/>
            </a:endParaRPr>
          </a:p>
          <a:p>
            <a:r>
              <a:rPr lang="en-US" dirty="0" smtClean="0">
                <a:latin typeface="Candara" pitchFamily="34" charset="0"/>
              </a:rPr>
              <a:t>Estimated 400,000 nurses needed to replace &amp; keep up with demand; influx of 703,000 jobs for registered nurses between 2004 and 2014</a:t>
            </a:r>
            <a:r>
              <a:rPr lang="en-US" sz="1400" dirty="0" smtClean="0"/>
              <a:t> </a:t>
            </a:r>
            <a:r>
              <a:rPr lang="en-US" sz="1300" dirty="0" smtClean="0">
                <a:latin typeface="Candara" pitchFamily="34" charset="0"/>
              </a:rPr>
              <a:t>(Zangaro, Soeken, 2007) </a:t>
            </a:r>
          </a:p>
          <a:p>
            <a:endParaRPr lang="en-US" sz="1300" dirty="0" smtClean="0">
              <a:latin typeface="Candara" pitchFamily="34" charset="0"/>
            </a:endParaRPr>
          </a:p>
          <a:p>
            <a:endParaRPr lang="en-US" sz="1300" dirty="0" smtClean="0">
              <a:latin typeface="Candara" pitchFamily="34" charset="0"/>
            </a:endParaRPr>
          </a:p>
          <a:p>
            <a:pPr>
              <a:buNone/>
            </a:pPr>
            <a:endParaRPr lang="en-US" dirty="0" smtClean="0">
              <a:latin typeface="Candara" pitchFamily="34" charset="0"/>
            </a:endParaRPr>
          </a:p>
          <a:p>
            <a:endParaRPr lang="en-US" dirty="0" smtClean="0">
              <a:latin typeface="Candara" pitchFamily="34" charset="0"/>
            </a:endParaRPr>
          </a:p>
          <a:p>
            <a:endParaRPr lang="en-US" dirty="0"/>
          </a:p>
        </p:txBody>
      </p:sp>
      <p:sp>
        <p:nvSpPr>
          <p:cNvPr id="6" name="Rectangle 5"/>
          <p:cNvSpPr/>
          <p:nvPr/>
        </p:nvSpPr>
        <p:spPr>
          <a:xfrm>
            <a:off x="1288974" y="400404"/>
            <a:ext cx="7287863"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Bookman Old Style" pitchFamily="18" charset="0"/>
              </a:rPr>
              <a:t>Significance</a:t>
            </a:r>
            <a:r>
              <a:rPr lang="en-US" sz="3600" b="1" dirty="0" smtClean="0">
                <a:ln w="12700">
                  <a:solidFill>
                    <a:schemeClr val="tx2">
                      <a:satMod val="155000"/>
                    </a:schemeClr>
                  </a:solidFill>
                  <a:prstDash val="solid"/>
                </a:ln>
                <a:solidFill>
                  <a:schemeClr val="bg2">
                    <a:tint val="85000"/>
                    <a:satMod val="155000"/>
                  </a:schemeClr>
                </a:solidFill>
                <a:effectLst>
                  <a:outerShdw blurRad="38100" dist="38100" dir="2700000" algn="tl" rotWithShape="0">
                    <a:srgbClr val="000000">
                      <a:alpha val="43137"/>
                    </a:srgbClr>
                  </a:outerShdw>
                </a:effectLst>
                <a:latin typeface="Bookman Old Style" pitchFamily="18" charset="0"/>
              </a:rPr>
              <a:t> &amp; Background</a:t>
            </a:r>
            <a:endParaRPr lang="en-US" sz="3600" b="1" cap="none" spc="0" dirty="0">
              <a:ln w="12700">
                <a:solidFill>
                  <a:schemeClr val="tx2">
                    <a:satMod val="155000"/>
                  </a:schemeClr>
                </a:solidFill>
                <a:prstDash val="solid"/>
              </a:ln>
              <a:solidFill>
                <a:schemeClr val="bg2">
                  <a:tint val="85000"/>
                  <a:satMod val="155000"/>
                </a:schemeClr>
              </a:solidFill>
              <a:effectLst>
                <a:outerShdw blurRad="38100" dist="38100" dir="2700000" algn="tl" rotWithShape="0">
                  <a:srgbClr val="000000">
                    <a:alpha val="43137"/>
                  </a:srgbClr>
                </a:outerShdw>
              </a:effectLst>
              <a:latin typeface="Bookman Old Style" pitchFamily="18" charset="0"/>
            </a:endParaRPr>
          </a:p>
        </p:txBody>
      </p:sp>
    </p:spTree>
  </p:cSld>
  <p:clrMapOvr>
    <a:masterClrMapping/>
  </p:clrMapOvr>
  <p:transition spd="med">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rnado1.jpg"/>
          <p:cNvPicPr>
            <a:picLocks noChangeAspect="1"/>
          </p:cNvPicPr>
          <p:nvPr/>
        </p:nvPicPr>
        <p:blipFill>
          <a:blip r:embed="rId2" cstate="print">
            <a:lum bright="-20000"/>
          </a:blip>
          <a:stretch>
            <a:fillRect/>
          </a:stretch>
        </p:blipFill>
        <p:spPr>
          <a:xfrm>
            <a:off x="418641" y="313980"/>
            <a:ext cx="8119431" cy="6042753"/>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a:bodyPr>
          <a:lstStyle/>
          <a:p>
            <a:pPr algn="ctr"/>
            <a:r>
              <a:rPr lang="en-US" sz="3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rPr>
              <a:t>Issues</a:t>
            </a:r>
            <a:endParaRPr lang="en-US" sz="36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endParaRPr>
          </a:p>
        </p:txBody>
      </p:sp>
      <p:sp>
        <p:nvSpPr>
          <p:cNvPr id="3" name="Content Placeholder 2"/>
          <p:cNvSpPr>
            <a:spLocks noGrp="1"/>
          </p:cNvSpPr>
          <p:nvPr>
            <p:ph sz="quarter" idx="1"/>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rPr>
              <a:t>Years ago career choices for females were secretary, teacher or nurse; many chose nursing</a:t>
            </a:r>
          </a:p>
          <a:p>
            <a:pPr>
              <a:buNone/>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endParaRP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rPr>
              <a:t>Current ageing workforce is retiring, and putting a large demand on the healthcare system</a:t>
            </a: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endParaRP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rPr>
              <a:t>Economic downturn saw the return of retired nurses to the workforce which caused a false sense of fulfillment and a laxness on recruitment and retention </a:t>
            </a: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(Ulrich, Krozek, Early, Ashlock, Africa, &amp; Carman, 2010). </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r>
              <a:rPr lang="en-US" sz="3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rPr>
              <a:t>Specific Problem</a:t>
            </a:r>
            <a:r>
              <a:rPr lang="en-US" dirty="0" smtClean="0"/>
              <a:t/>
            </a:r>
            <a:br>
              <a:rPr lang="en-US" dirty="0" smtClean="0"/>
            </a:br>
            <a:endParaRPr lang="en-US" dirty="0"/>
          </a:p>
        </p:txBody>
      </p:sp>
      <p:sp>
        <p:nvSpPr>
          <p:cNvPr id="61443" name="Rectangle 3"/>
          <p:cNvSpPr>
            <a:spLocks noGrp="1" noChangeArrowheads="1"/>
          </p:cNvSpPr>
          <p:nvPr>
            <p:ph sz="quarter" idx="1"/>
          </p:nvPr>
        </p:nvSpPr>
        <p:spPr>
          <a:xfrm>
            <a:off x="462708" y="1082406"/>
            <a:ext cx="7722825" cy="3996369"/>
          </a:xfrm>
        </p:spPr>
        <p:txBody>
          <a:bodyPr>
            <a:normAutofit fontScale="70000" lnSpcReduction="20000"/>
          </a:bodyPr>
          <a:lstStyle/>
          <a:p>
            <a:pPr>
              <a:buFont typeface="Arial" pitchFamily="34" charset="0"/>
              <a:buChar char="•"/>
            </a:pPr>
            <a:r>
              <a:rPr lang="en-US" sz="2800" dirty="0" smtClean="0">
                <a:latin typeface="Candara" pitchFamily="34" charset="0"/>
              </a:rPr>
              <a:t>42% of the nurses hired in acute care hospitals are new graduate nurses </a:t>
            </a:r>
            <a:r>
              <a:rPr lang="en-US" sz="2300" dirty="0" smtClean="0">
                <a:latin typeface="Candara" pitchFamily="34" charset="0"/>
              </a:rPr>
              <a:t>(Goode, Lynn, Krsek, &amp; Bednash, 2009)</a:t>
            </a:r>
          </a:p>
          <a:p>
            <a:pPr>
              <a:buFont typeface="Arial" pitchFamily="34" charset="0"/>
              <a:buChar char="•"/>
            </a:pPr>
            <a:endParaRPr lang="en-US" dirty="0" smtClean="0">
              <a:latin typeface="Candara" pitchFamily="34" charset="0"/>
            </a:endParaRPr>
          </a:p>
          <a:p>
            <a:pPr>
              <a:buFont typeface="Arial" pitchFamily="34" charset="0"/>
              <a:buChar char="•"/>
            </a:pPr>
            <a:r>
              <a:rPr lang="en-US" sz="2900" dirty="0" smtClean="0">
                <a:latin typeface="Candara" pitchFamily="34" charset="0"/>
              </a:rPr>
              <a:t>New graduates face many dilemmas such as lack of support mechanisms, communication issues with other staff and physicians, unrealistic workloads and inability to transition from a student to a nurse </a:t>
            </a:r>
            <a:r>
              <a:rPr lang="en-US" sz="2300" dirty="0" smtClean="0">
                <a:latin typeface="Candara" pitchFamily="34" charset="0"/>
              </a:rPr>
              <a:t>(Pellico, Brewer &amp; Kovner, 2009)</a:t>
            </a:r>
          </a:p>
          <a:p>
            <a:pPr>
              <a:buNone/>
            </a:pPr>
            <a:endParaRPr lang="en-US" dirty="0" smtClean="0">
              <a:latin typeface="Candara" pitchFamily="34" charset="0"/>
            </a:endParaRPr>
          </a:p>
          <a:p>
            <a:pPr>
              <a:buFont typeface="Arial" pitchFamily="34" charset="0"/>
              <a:buChar char="•"/>
            </a:pPr>
            <a:r>
              <a:rPr lang="en-US" sz="2900" dirty="0" smtClean="0">
                <a:latin typeface="Candara" pitchFamily="34" charset="0"/>
              </a:rPr>
              <a:t>New nurses are leaving healthcare (36% within the 1</a:t>
            </a:r>
            <a:r>
              <a:rPr lang="en-US" sz="2900" baseline="30000" dirty="0" smtClean="0">
                <a:latin typeface="Candara" pitchFamily="34" charset="0"/>
              </a:rPr>
              <a:t>st</a:t>
            </a:r>
            <a:r>
              <a:rPr lang="en-US" sz="2900" dirty="0" smtClean="0">
                <a:latin typeface="Candara" pitchFamily="34" charset="0"/>
              </a:rPr>
              <a:t> year &amp; 56% in the 2</a:t>
            </a:r>
            <a:r>
              <a:rPr lang="en-US" sz="2900" baseline="30000" dirty="0" smtClean="0">
                <a:latin typeface="Candara" pitchFamily="34" charset="0"/>
              </a:rPr>
              <a:t>nd</a:t>
            </a:r>
            <a:r>
              <a:rPr lang="en-US" sz="2900" dirty="0" smtClean="0">
                <a:latin typeface="Candara" pitchFamily="34" charset="0"/>
              </a:rPr>
              <a:t> year) </a:t>
            </a:r>
            <a:r>
              <a:rPr lang="en-US" sz="2300" dirty="0" smtClean="0">
                <a:latin typeface="Candara" pitchFamily="34" charset="0"/>
              </a:rPr>
              <a:t>(Ulrich, Krozek, Early, Ashlock, Africa, &amp; Carman, 2010). </a:t>
            </a:r>
          </a:p>
          <a:p>
            <a:pPr>
              <a:buFont typeface="Arial" pitchFamily="34" charset="0"/>
              <a:buChar char="•"/>
            </a:pPr>
            <a:endParaRPr lang="en-US" dirty="0" smtClean="0">
              <a:latin typeface="Candara" pitchFamily="34" charset="0"/>
            </a:endParaRPr>
          </a:p>
          <a:p>
            <a:pPr>
              <a:buFont typeface="Arial" pitchFamily="34" charset="0"/>
              <a:buChar char="•"/>
            </a:pPr>
            <a:r>
              <a:rPr lang="en-US" sz="2800" dirty="0" smtClean="0">
                <a:latin typeface="Candara" pitchFamily="34" charset="0"/>
              </a:rPr>
              <a:t>Cost of hiring a new nurse is $</a:t>
            </a:r>
            <a:r>
              <a:rPr lang="en-US" sz="2800" dirty="0" smtClean="0">
                <a:latin typeface="Candara" pitchFamily="34" charset="0"/>
              </a:rPr>
              <a:t>300,000 </a:t>
            </a:r>
            <a:r>
              <a:rPr lang="en-US" sz="2800" dirty="0" smtClean="0">
                <a:latin typeface="Candara" pitchFamily="34" charset="0"/>
              </a:rPr>
              <a:t>per percentage point of staff turnover</a:t>
            </a:r>
            <a:r>
              <a:rPr lang="en-US" sz="2000" dirty="0" smtClean="0"/>
              <a:t> (PriceWaterhouseCoopers, 2008) </a:t>
            </a:r>
            <a:endParaRPr lang="en-US" sz="2000" dirty="0" smtClean="0">
              <a:latin typeface="Candara" pitchFamily="34" charset="0"/>
            </a:endParaRPr>
          </a:p>
        </p:txBody>
      </p:sp>
      <p:pic>
        <p:nvPicPr>
          <p:cNvPr id="6" name="Picture 5" descr="18-things-waste-money.jpg"/>
          <p:cNvPicPr>
            <a:picLocks noChangeAspect="1"/>
          </p:cNvPicPr>
          <p:nvPr/>
        </p:nvPicPr>
        <p:blipFill>
          <a:blip r:embed="rId2" cstate="print"/>
          <a:stretch>
            <a:fillRect/>
          </a:stretch>
        </p:blipFill>
        <p:spPr>
          <a:xfrm>
            <a:off x="429658" y="5067759"/>
            <a:ext cx="7623671" cy="1619480"/>
          </a:xfrm>
          <a:prstGeom prst="rect">
            <a:avLst/>
          </a:prstGeom>
          <a:effectLst>
            <a:softEdge rad="127000"/>
          </a:effec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adership.jpg"/>
          <p:cNvPicPr>
            <a:picLocks noGrp="1" noChangeAspect="1"/>
          </p:cNvPicPr>
          <p:nvPr>
            <p:ph sz="quarter" idx="1"/>
          </p:nvPr>
        </p:nvPicPr>
        <p:blipFill>
          <a:blip r:embed="rId2" cstate="print"/>
          <a:stretch>
            <a:fillRect/>
          </a:stretch>
        </p:blipFill>
        <p:spPr>
          <a:xfrm>
            <a:off x="297455" y="925416"/>
            <a:ext cx="8163499" cy="1222873"/>
          </a:xfrm>
          <a:effectLst>
            <a:softEdge rad="127000"/>
          </a:effectLst>
        </p:spPr>
      </p:pic>
      <p:sp>
        <p:nvSpPr>
          <p:cNvPr id="2" name="Title 1"/>
          <p:cNvSpPr>
            <a:spLocks noGrp="1"/>
          </p:cNvSpPr>
          <p:nvPr>
            <p:ph type="title"/>
          </p:nvPr>
        </p:nvSpPr>
        <p:spPr>
          <a:xfrm>
            <a:off x="424150" y="286438"/>
            <a:ext cx="7467600" cy="734592"/>
          </a:xfrm>
        </p:spPr>
        <p:txBody>
          <a:bodyPr>
            <a:normAutofit/>
          </a:bodyPr>
          <a:lstStyle/>
          <a:p>
            <a:pPr algn="ctr"/>
            <a:r>
              <a:rPr lang="en-US" sz="3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rPr>
              <a:t>Role of the Nursing Leader</a:t>
            </a:r>
            <a:endParaRPr lang="en-US" sz="36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endParaRPr>
          </a:p>
        </p:txBody>
      </p:sp>
      <p:sp>
        <p:nvSpPr>
          <p:cNvPr id="5" name="TextBox 4"/>
          <p:cNvSpPr txBox="1"/>
          <p:nvPr/>
        </p:nvSpPr>
        <p:spPr>
          <a:xfrm>
            <a:off x="528810" y="2236424"/>
            <a:ext cx="7932144" cy="4216539"/>
          </a:xfrm>
          <a:prstGeom prst="rect">
            <a:avLst/>
          </a:prstGeom>
          <a:noFill/>
        </p:spPr>
        <p:txBody>
          <a:bodyPr wrap="square" rtlCol="0">
            <a:spAutoFit/>
          </a:bodyPr>
          <a:lstStyle/>
          <a:p>
            <a:pPr>
              <a:buFont typeface="Arial" pitchFamily="34" charset="0"/>
              <a:buChar char="•"/>
            </a:pPr>
            <a:r>
              <a:rPr lang="en-US" sz="2400" dirty="0" smtClean="0">
                <a:latin typeface="Candara" pitchFamily="34" charset="0"/>
              </a:rPr>
              <a:t> </a:t>
            </a:r>
            <a:r>
              <a:rPr lang="en-US" sz="2200" dirty="0" smtClean="0">
                <a:latin typeface="Candara" pitchFamily="34" charset="0"/>
              </a:rPr>
              <a:t>Promotes </a:t>
            </a:r>
            <a:r>
              <a:rPr lang="en-US" sz="2200" dirty="0">
                <a:latin typeface="Candara" pitchFamily="34" charset="0"/>
              </a:rPr>
              <a:t>within others open communication, enthusiasm, vision, shared governance, quality practice and a genuine caring and support for nurses </a:t>
            </a:r>
            <a:r>
              <a:rPr lang="en-US" sz="1600" dirty="0">
                <a:latin typeface="Candara" pitchFamily="34" charset="0"/>
              </a:rPr>
              <a:t>(American Nurses Association, 2009</a:t>
            </a:r>
            <a:r>
              <a:rPr lang="en-US" sz="1600" dirty="0" smtClean="0">
                <a:latin typeface="Candara" pitchFamily="34" charset="0"/>
              </a:rPr>
              <a:t>)</a:t>
            </a:r>
          </a:p>
          <a:p>
            <a:pPr>
              <a:buFont typeface="Arial" pitchFamily="34" charset="0"/>
              <a:buChar char="•"/>
            </a:pPr>
            <a:endParaRPr lang="en-US" sz="2200" dirty="0">
              <a:latin typeface="Candara" pitchFamily="34" charset="0"/>
            </a:endParaRPr>
          </a:p>
          <a:p>
            <a:pPr>
              <a:buFont typeface="Arial" pitchFamily="34" charset="0"/>
              <a:buChar char="•"/>
            </a:pPr>
            <a:r>
              <a:rPr lang="en-US" sz="2200" dirty="0">
                <a:latin typeface="Candara" pitchFamily="34" charset="0"/>
              </a:rPr>
              <a:t>P</a:t>
            </a:r>
            <a:r>
              <a:rPr lang="en-US" sz="2200" dirty="0" smtClean="0">
                <a:latin typeface="Candara" pitchFamily="34" charset="0"/>
              </a:rPr>
              <a:t>rovides </a:t>
            </a:r>
            <a:r>
              <a:rPr lang="en-US" sz="2200" dirty="0">
                <a:latin typeface="Candara" pitchFamily="34" charset="0"/>
              </a:rPr>
              <a:t>a climate of learning in an environment that is psychologically safe </a:t>
            </a:r>
            <a:r>
              <a:rPr lang="en-US" sz="2200" dirty="0" smtClean="0">
                <a:latin typeface="Candara" pitchFamily="34" charset="0"/>
              </a:rPr>
              <a:t>&amp; enhances </a:t>
            </a:r>
            <a:r>
              <a:rPr lang="en-US" sz="2200" dirty="0">
                <a:latin typeface="Candara" pitchFamily="34" charset="0"/>
              </a:rPr>
              <a:t>a climate of trust and mutual respect </a:t>
            </a:r>
            <a:r>
              <a:rPr lang="en-US" sz="1600" dirty="0">
                <a:latin typeface="Candara" pitchFamily="34" charset="0"/>
              </a:rPr>
              <a:t>(Billings &amp; Halstead, 2009</a:t>
            </a:r>
            <a:r>
              <a:rPr lang="en-US" sz="1600" dirty="0" smtClean="0">
                <a:latin typeface="Candara" pitchFamily="34" charset="0"/>
              </a:rPr>
              <a:t>)</a:t>
            </a:r>
          </a:p>
          <a:p>
            <a:pPr>
              <a:buFont typeface="Arial" pitchFamily="34" charset="0"/>
              <a:buChar char="•"/>
            </a:pPr>
            <a:endParaRPr lang="en-US" sz="2200" dirty="0">
              <a:latin typeface="Candara" pitchFamily="34" charset="0"/>
            </a:endParaRPr>
          </a:p>
          <a:p>
            <a:pPr>
              <a:buFont typeface="Arial" pitchFamily="34" charset="0"/>
              <a:buChar char="•"/>
            </a:pPr>
            <a:r>
              <a:rPr lang="en-US" sz="2200" dirty="0" smtClean="0">
                <a:latin typeface="Candara" pitchFamily="34" charset="0"/>
              </a:rPr>
              <a:t>Fosters creating </a:t>
            </a:r>
            <a:r>
              <a:rPr lang="en-US" sz="2200" dirty="0">
                <a:latin typeface="Candara" pitchFamily="34" charset="0"/>
              </a:rPr>
              <a:t>a confident nurse who is able to tackle daily issues that involve use of expertly honed critical thinking skills that will assure quality patient care delivery.</a:t>
            </a:r>
          </a:p>
          <a:p>
            <a:pPr>
              <a:buFont typeface="Arial" pitchFamily="34" charset="0"/>
              <a:buChar char="•"/>
            </a:pPr>
            <a:endParaRPr lang="en-US" sz="2400" dirty="0">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strVal val="#ppt_w*0.70"/>
                                          </p:val>
                                        </p:tav>
                                        <p:tav tm="100000">
                                          <p:val>
                                            <p:strVal val="#ppt_w"/>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f849c246719d13a.jpg"/>
          <p:cNvPicPr>
            <a:picLocks noChangeAspect="1"/>
          </p:cNvPicPr>
          <p:nvPr/>
        </p:nvPicPr>
        <p:blipFill>
          <a:blip r:embed="rId2" cstate="print"/>
          <a:stretch>
            <a:fillRect/>
          </a:stretch>
        </p:blipFill>
        <p:spPr>
          <a:xfrm>
            <a:off x="264406" y="171507"/>
            <a:ext cx="3602514" cy="2175086"/>
          </a:xfrm>
          <a:prstGeom prst="rect">
            <a:avLst/>
          </a:prstGeom>
          <a:effectLst>
            <a:softEdge rad="317500"/>
          </a:effectLst>
        </p:spPr>
      </p:pic>
      <p:sp>
        <p:nvSpPr>
          <p:cNvPr id="2" name="Title 1"/>
          <p:cNvSpPr>
            <a:spLocks noGrp="1"/>
          </p:cNvSpPr>
          <p:nvPr>
            <p:ph type="title"/>
          </p:nvPr>
        </p:nvSpPr>
        <p:spPr/>
        <p:txBody>
          <a:bodyPr>
            <a:normAutofit/>
          </a:bodyPr>
          <a:lstStyle/>
          <a:p>
            <a:pPr algn="r"/>
            <a:r>
              <a:rPr lang="en-US" sz="3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rPr>
              <a:t>Leaders Defined</a:t>
            </a:r>
            <a:endParaRPr lang="en-US" sz="36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endParaRPr>
          </a:p>
        </p:txBody>
      </p:sp>
      <p:sp>
        <p:nvSpPr>
          <p:cNvPr id="3" name="Content Placeholder 2"/>
          <p:cNvSpPr>
            <a:spLocks noGrp="1"/>
          </p:cNvSpPr>
          <p:nvPr>
            <p:ph sz="quarter" idx="1"/>
          </p:nvPr>
        </p:nvSpPr>
        <p:spPr>
          <a:xfrm>
            <a:off x="457200" y="2247441"/>
            <a:ext cx="7467600" cy="4226510"/>
          </a:xfrm>
        </p:spPr>
        <p:txBody>
          <a:bodyPr>
            <a:normAutofit lnSpcReduction="10000"/>
          </a:bodyPr>
          <a:lstStyle/>
          <a:p>
            <a:r>
              <a:rPr lang="en-US" dirty="0" smtClean="0">
                <a:latin typeface="Candara" pitchFamily="34" charset="0"/>
              </a:rPr>
              <a:t>Mentors- Establishment of relationship with mentee, helps novice nurse develop as a professional &amp; assists with social culture offering constructive feedback</a:t>
            </a:r>
            <a:endParaRPr lang="en-US" sz="1600" dirty="0" smtClean="0">
              <a:latin typeface="Candara" pitchFamily="34" charset="0"/>
            </a:endParaRPr>
          </a:p>
          <a:p>
            <a:endParaRPr lang="en-US" dirty="0" smtClean="0">
              <a:latin typeface="Candara" pitchFamily="34" charset="0"/>
            </a:endParaRPr>
          </a:p>
          <a:p>
            <a:r>
              <a:rPr lang="en-US" dirty="0" smtClean="0">
                <a:latin typeface="Candara" pitchFamily="34" charset="0"/>
              </a:rPr>
              <a:t>Preceptors- Orient nurses to responsibilities, rules, practice goals &amp; teach hands on learning experiences</a:t>
            </a:r>
          </a:p>
          <a:p>
            <a:endParaRPr lang="en-US" dirty="0" smtClean="0">
              <a:latin typeface="Candara" pitchFamily="34" charset="0"/>
            </a:endParaRPr>
          </a:p>
          <a:p>
            <a:r>
              <a:rPr lang="en-US" dirty="0" smtClean="0">
                <a:latin typeface="Candara" pitchFamily="34" charset="0"/>
              </a:rPr>
              <a:t>Both are experienced clinicians who are teachers and resources for the mentees </a:t>
            </a:r>
          </a:p>
          <a:p>
            <a:endParaRPr lang="en-US" dirty="0" smtClean="0">
              <a:latin typeface="Candara" pitchFamily="34" charset="0"/>
            </a:endParaRPr>
          </a:p>
          <a:p>
            <a:pPr algn="ctr"/>
            <a:r>
              <a:rPr lang="en-US" sz="1800" dirty="0" smtClean="0">
                <a:latin typeface="Candara" pitchFamily="34" charset="0"/>
              </a:rPr>
              <a:t>(Persaud, 2008)</a:t>
            </a:r>
            <a:endParaRPr lang="en-US" sz="1800" dirty="0">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ccess.jpg"/>
          <p:cNvPicPr>
            <a:picLocks noChangeAspect="1"/>
          </p:cNvPicPr>
          <p:nvPr/>
        </p:nvPicPr>
        <p:blipFill>
          <a:blip r:embed="rId2" cstate="print"/>
          <a:stretch>
            <a:fillRect/>
          </a:stretch>
        </p:blipFill>
        <p:spPr>
          <a:xfrm>
            <a:off x="177188" y="1017970"/>
            <a:ext cx="2577030" cy="5647236"/>
          </a:xfrm>
          <a:prstGeom prst="rect">
            <a:avLst/>
          </a:prstGeom>
          <a:effectLst>
            <a:softEdge rad="635000"/>
          </a:effectLst>
        </p:spPr>
      </p:pic>
      <p:sp>
        <p:nvSpPr>
          <p:cNvPr id="2" name="Title 1"/>
          <p:cNvSpPr>
            <a:spLocks noGrp="1"/>
          </p:cNvSpPr>
          <p:nvPr>
            <p:ph type="title"/>
          </p:nvPr>
        </p:nvSpPr>
        <p:spPr/>
        <p:txBody>
          <a:bodyPr>
            <a:normAutofit fontScale="90000"/>
          </a:bodyPr>
          <a:lstStyle/>
          <a:p>
            <a:pPr algn="ctr"/>
            <a:r>
              <a:rPr lang="en-US" sz="3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rPr>
              <a:t>Informal Mentoring</a:t>
            </a:r>
            <a:br>
              <a:rPr lang="en-US" sz="3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rPr>
            </a:br>
            <a:r>
              <a:rPr lang="en-US" sz="3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rPr>
              <a:t>An Alternative</a:t>
            </a:r>
            <a:endParaRPr lang="en-US" sz="36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endParaRPr>
          </a:p>
        </p:txBody>
      </p:sp>
      <p:sp>
        <p:nvSpPr>
          <p:cNvPr id="3" name="Content Placeholder 2"/>
          <p:cNvSpPr>
            <a:spLocks noGrp="1"/>
          </p:cNvSpPr>
          <p:nvPr>
            <p:ph sz="quarter" idx="1"/>
          </p:nvPr>
        </p:nvSpPr>
        <p:spPr>
          <a:xfrm>
            <a:off x="2500828" y="1600200"/>
            <a:ext cx="5423971" cy="4811617"/>
          </a:xfrm>
        </p:spPr>
        <p:txBody>
          <a:bodyPr>
            <a:normAutofit lnSpcReduction="10000"/>
          </a:bodyPr>
          <a:lstStyle/>
          <a:p>
            <a:r>
              <a:rPr lang="en-US" dirty="0" smtClean="0">
                <a:latin typeface="Candara" pitchFamily="34" charset="0"/>
              </a:rPr>
              <a:t>No formalized plan of action </a:t>
            </a:r>
          </a:p>
          <a:p>
            <a:endParaRPr lang="en-US" dirty="0" smtClean="0">
              <a:latin typeface="Candara" pitchFamily="34" charset="0"/>
            </a:endParaRPr>
          </a:p>
          <a:p>
            <a:r>
              <a:rPr lang="en-US" dirty="0" smtClean="0">
                <a:latin typeface="Candara" pitchFamily="34" charset="0"/>
              </a:rPr>
              <a:t>Relies on past experience of mentor and how they were taught as a nurse</a:t>
            </a:r>
          </a:p>
          <a:p>
            <a:endParaRPr lang="en-US" dirty="0" smtClean="0">
              <a:latin typeface="Candara" pitchFamily="34" charset="0"/>
            </a:endParaRPr>
          </a:p>
          <a:p>
            <a:r>
              <a:rPr lang="en-US" dirty="0" smtClean="0">
                <a:latin typeface="Candara" pitchFamily="34" charset="0"/>
              </a:rPr>
              <a:t>May be ineffective in retention</a:t>
            </a:r>
          </a:p>
          <a:p>
            <a:pPr algn="ctr"/>
            <a:r>
              <a:rPr lang="en-US" sz="1600" dirty="0" smtClean="0">
                <a:latin typeface="Candara" pitchFamily="34" charset="0"/>
              </a:rPr>
              <a:t>(Tourigny, &amp; Pulich, 2005)</a:t>
            </a:r>
          </a:p>
          <a:p>
            <a:endParaRPr lang="en-US" dirty="0" smtClean="0">
              <a:latin typeface="Candara" pitchFamily="34" charset="0"/>
            </a:endParaRPr>
          </a:p>
          <a:p>
            <a:r>
              <a:rPr lang="en-US" dirty="0" smtClean="0">
                <a:latin typeface="Candara" pitchFamily="34" charset="0"/>
              </a:rPr>
              <a:t>Mentor may lack skills needed to teach such as assessing learning styles or changing their own teaching style to match the students need </a:t>
            </a:r>
            <a:r>
              <a:rPr lang="en-US" sz="1400" dirty="0" smtClean="0">
                <a:latin typeface="Candara" pitchFamily="34" charset="0"/>
              </a:rPr>
              <a:t>(Billings &amp; Halstead,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rPr>
              <a:t>Evidence To Support The Nurse Residency Program</a:t>
            </a:r>
            <a:endParaRPr lang="en-US" sz="36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endParaRPr>
          </a:p>
        </p:txBody>
      </p:sp>
      <p:pic>
        <p:nvPicPr>
          <p:cNvPr id="4" name="Content Placeholder 3" descr="thumbnailCA42NRE6.jpg"/>
          <p:cNvPicPr>
            <a:picLocks noGrp="1" noChangeAspect="1"/>
          </p:cNvPicPr>
          <p:nvPr>
            <p:ph sz="quarter" idx="1"/>
          </p:nvPr>
        </p:nvPicPr>
        <p:blipFill>
          <a:blip r:embed="rId2" cstate="print"/>
          <a:stretch>
            <a:fillRect/>
          </a:stretch>
        </p:blipFill>
        <p:spPr>
          <a:xfrm>
            <a:off x="198303" y="2511846"/>
            <a:ext cx="2027103" cy="3095740"/>
          </a:xfrm>
          <a:effectLst>
            <a:outerShdw blurRad="76200" dir="18900000" sy="23000" kx="-1200000" algn="bl" rotWithShape="0">
              <a:prstClr val="black">
                <a:alpha val="20000"/>
              </a:prstClr>
            </a:outerShdw>
            <a:softEdge rad="31750"/>
          </a:effectLst>
        </p:spPr>
      </p:pic>
      <p:sp>
        <p:nvSpPr>
          <p:cNvPr id="5" name="TextBox 4"/>
          <p:cNvSpPr txBox="1"/>
          <p:nvPr/>
        </p:nvSpPr>
        <p:spPr>
          <a:xfrm>
            <a:off x="2192357" y="1762699"/>
            <a:ext cx="6136395" cy="4154984"/>
          </a:xfrm>
          <a:prstGeom prst="rect">
            <a:avLst/>
          </a:prstGeom>
          <a:noFill/>
        </p:spPr>
        <p:txBody>
          <a:bodyPr wrap="square" rtlCol="0">
            <a:spAutoFit/>
          </a:bodyPr>
          <a:lstStyle/>
          <a:p>
            <a:pPr>
              <a:buFont typeface="Arial" pitchFamily="34" charset="0"/>
              <a:buChar char="•"/>
            </a:pPr>
            <a:r>
              <a:rPr lang="en-US" sz="2400" dirty="0" smtClean="0">
                <a:latin typeface="Candara" pitchFamily="34" charset="0"/>
              </a:rPr>
              <a:t>Nursing shortages have increased the need to hire new graduate nurses in specialty areas such as the ER, ICU &amp; OR--Now the rule not the exception </a:t>
            </a:r>
            <a:r>
              <a:rPr lang="en-US" sz="1400" dirty="0" smtClean="0">
                <a:latin typeface="Candara" pitchFamily="34" charset="0"/>
              </a:rPr>
              <a:t>(Persaud, 2008) </a:t>
            </a:r>
          </a:p>
          <a:p>
            <a:pPr>
              <a:buFont typeface="Arial" pitchFamily="34" charset="0"/>
              <a:buChar char="•"/>
            </a:pPr>
            <a:endParaRPr lang="en-US" sz="2400" dirty="0">
              <a:latin typeface="Candara" pitchFamily="34" charset="0"/>
            </a:endParaRPr>
          </a:p>
          <a:p>
            <a:pPr>
              <a:buFont typeface="Arial" pitchFamily="34" charset="0"/>
              <a:buChar char="•"/>
            </a:pPr>
            <a:r>
              <a:rPr lang="en-US" sz="2400" dirty="0" smtClean="0">
                <a:latin typeface="Candara" pitchFamily="34" charset="0"/>
              </a:rPr>
              <a:t>Critical time of employment for new nurses is between 12 &amp; 24 months </a:t>
            </a:r>
            <a:r>
              <a:rPr lang="en-US" sz="1400" dirty="0" smtClean="0">
                <a:latin typeface="Candara" pitchFamily="34" charset="0"/>
              </a:rPr>
              <a:t>(Fox, 2010)</a:t>
            </a:r>
          </a:p>
          <a:p>
            <a:pPr>
              <a:buFont typeface="Arial" pitchFamily="34" charset="0"/>
              <a:buChar char="•"/>
            </a:pPr>
            <a:endParaRPr lang="en-US" sz="2400" dirty="0">
              <a:latin typeface="Candara" pitchFamily="34" charset="0"/>
            </a:endParaRPr>
          </a:p>
          <a:p>
            <a:pPr>
              <a:buFont typeface="Arial" pitchFamily="34" charset="0"/>
              <a:buChar char="•"/>
            </a:pPr>
            <a:r>
              <a:rPr lang="en-US" sz="2400" dirty="0" smtClean="0">
                <a:latin typeface="Candara" pitchFamily="34" charset="0"/>
              </a:rPr>
              <a:t>Organizations can support the transition of novice nurse to expert nurse through nursing residency or mentoring program </a:t>
            </a:r>
            <a:r>
              <a:rPr lang="en-US" sz="1400" dirty="0" smtClean="0"/>
              <a:t>(Berezuik, 2010).</a:t>
            </a:r>
            <a:endParaRPr lang="en-US" sz="1400" dirty="0">
              <a:latin typeface="Candara"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rPr>
              <a:t>Retention Of Resident Nurse</a:t>
            </a:r>
            <a:endParaRPr lang="en-US" sz="36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endParaRPr>
          </a:p>
        </p:txBody>
      </p:sp>
      <p:sp>
        <p:nvSpPr>
          <p:cNvPr id="3" name="Content Placeholder 2"/>
          <p:cNvSpPr>
            <a:spLocks noGrp="1"/>
          </p:cNvSpPr>
          <p:nvPr>
            <p:ph sz="quarter" idx="1"/>
          </p:nvPr>
        </p:nvSpPr>
        <p:spPr/>
        <p:txBody>
          <a:bodyPr>
            <a:normAutofit/>
          </a:bodyPr>
          <a:lstStyle/>
          <a:p>
            <a:r>
              <a:rPr lang="en-US" dirty="0" smtClean="0">
                <a:latin typeface="Candara" pitchFamily="34" charset="0"/>
              </a:rPr>
              <a:t>Residency prepares the new graduate nurse with the education which enables them to practice competently and effectively within their environment</a:t>
            </a:r>
          </a:p>
          <a:p>
            <a:endParaRPr lang="en-US" dirty="0" smtClean="0">
              <a:latin typeface="Candara" pitchFamily="34" charset="0"/>
            </a:endParaRPr>
          </a:p>
          <a:p>
            <a:r>
              <a:rPr lang="en-US" dirty="0" smtClean="0">
                <a:latin typeface="Candara" pitchFamily="34" charset="0"/>
              </a:rPr>
              <a:t>They will be confident in their own mental and physical skills and remain educationally engaged in their specific practice</a:t>
            </a:r>
          </a:p>
          <a:p>
            <a:endParaRPr lang="en-US" dirty="0" smtClean="0">
              <a:latin typeface="Candara" pitchFamily="34" charset="0"/>
            </a:endParaRPr>
          </a:p>
          <a:p>
            <a:endParaRPr lang="en-US" dirty="0">
              <a:latin typeface="Candara" pitchFamily="34" charset="0"/>
            </a:endParaRPr>
          </a:p>
        </p:txBody>
      </p:sp>
      <p:pic>
        <p:nvPicPr>
          <p:cNvPr id="4" name="Picture 3" descr="2dd5bfb4b50d485a.jpg"/>
          <p:cNvPicPr>
            <a:picLocks noChangeAspect="1"/>
          </p:cNvPicPr>
          <p:nvPr/>
        </p:nvPicPr>
        <p:blipFill>
          <a:blip r:embed="rId2" cstate="print"/>
          <a:stretch>
            <a:fillRect/>
          </a:stretch>
        </p:blipFill>
        <p:spPr>
          <a:xfrm>
            <a:off x="1652531" y="5012675"/>
            <a:ext cx="5078776" cy="1586429"/>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reeppt_0061_slide">
  <a:themeElements>
    <a:clrScheme name="Office Theme 2">
      <a:dk1>
        <a:srgbClr val="000000"/>
      </a:dk1>
      <a:lt1>
        <a:srgbClr val="00FFFF"/>
      </a:lt1>
      <a:dk2>
        <a:srgbClr val="000000"/>
      </a:dk2>
      <a:lt2>
        <a:srgbClr val="CCCCCC"/>
      </a:lt2>
      <a:accent1>
        <a:srgbClr val="407A37"/>
      </a:accent1>
      <a:accent2>
        <a:srgbClr val="265E99"/>
      </a:accent2>
      <a:accent3>
        <a:srgbClr val="AAFFFF"/>
      </a:accent3>
      <a:accent4>
        <a:srgbClr val="000000"/>
      </a:accent4>
      <a:accent5>
        <a:srgbClr val="AFBEAE"/>
      </a:accent5>
      <a:accent6>
        <a:srgbClr val="21548A"/>
      </a:accent6>
      <a:hlink>
        <a:srgbClr val="005959"/>
      </a:hlink>
      <a:folHlink>
        <a:srgbClr val="433F73"/>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00FFFF"/>
        </a:lt1>
        <a:dk2>
          <a:srgbClr val="000000"/>
        </a:dk2>
        <a:lt2>
          <a:srgbClr val="CCCCCC"/>
        </a:lt2>
        <a:accent1>
          <a:srgbClr val="008C8C"/>
        </a:accent1>
        <a:accent2>
          <a:srgbClr val="187A7A"/>
        </a:accent2>
        <a:accent3>
          <a:srgbClr val="AAFFFF"/>
        </a:accent3>
        <a:accent4>
          <a:srgbClr val="000000"/>
        </a:accent4>
        <a:accent5>
          <a:srgbClr val="AAC5C5"/>
        </a:accent5>
        <a:accent6>
          <a:srgbClr val="156E6E"/>
        </a:accent6>
        <a:hlink>
          <a:srgbClr val="006E6E"/>
        </a:hlink>
        <a:folHlink>
          <a:srgbClr val="136161"/>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00FFFF"/>
        </a:lt1>
        <a:dk2>
          <a:srgbClr val="000000"/>
        </a:dk2>
        <a:lt2>
          <a:srgbClr val="CCCCCC"/>
        </a:lt2>
        <a:accent1>
          <a:srgbClr val="407A37"/>
        </a:accent1>
        <a:accent2>
          <a:srgbClr val="265E99"/>
        </a:accent2>
        <a:accent3>
          <a:srgbClr val="AAFFFF"/>
        </a:accent3>
        <a:accent4>
          <a:srgbClr val="000000"/>
        </a:accent4>
        <a:accent5>
          <a:srgbClr val="AFBEAE"/>
        </a:accent5>
        <a:accent6>
          <a:srgbClr val="21548A"/>
        </a:accent6>
        <a:hlink>
          <a:srgbClr val="005959"/>
        </a:hlink>
        <a:folHlink>
          <a:srgbClr val="433F7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00FFFF"/>
        </a:lt1>
        <a:dk2>
          <a:srgbClr val="000000"/>
        </a:dk2>
        <a:lt2>
          <a:srgbClr val="CCCCCC"/>
        </a:lt2>
        <a:accent1>
          <a:srgbClr val="99454A"/>
        </a:accent1>
        <a:accent2>
          <a:srgbClr val="006666"/>
        </a:accent2>
        <a:accent3>
          <a:srgbClr val="AAFFFF"/>
        </a:accent3>
        <a:accent4>
          <a:srgbClr val="000000"/>
        </a:accent4>
        <a:accent5>
          <a:srgbClr val="CAB0B1"/>
        </a:accent5>
        <a:accent6>
          <a:srgbClr val="005C5C"/>
        </a:accent6>
        <a:hlink>
          <a:srgbClr val="734100"/>
        </a:hlink>
        <a:folHlink>
          <a:srgbClr val="66295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00FFFF"/>
        </a:lt1>
        <a:dk2>
          <a:srgbClr val="000000"/>
        </a:dk2>
        <a:lt2>
          <a:srgbClr val="CCCCCC"/>
        </a:lt2>
        <a:accent1>
          <a:srgbClr val="6B6800"/>
        </a:accent1>
        <a:accent2>
          <a:srgbClr val="804426"/>
        </a:accent2>
        <a:accent3>
          <a:srgbClr val="AAFFFF"/>
        </a:accent3>
        <a:accent4>
          <a:srgbClr val="000000"/>
        </a:accent4>
        <a:accent5>
          <a:srgbClr val="BAB9AA"/>
        </a:accent5>
        <a:accent6>
          <a:srgbClr val="733D21"/>
        </a:accent6>
        <a:hlink>
          <a:srgbClr val="583473"/>
        </a:hlink>
        <a:folHlink>
          <a:srgbClr val="005252"/>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008C8C"/>
        </a:accent1>
        <a:accent2>
          <a:srgbClr val="187A7A"/>
        </a:accent2>
        <a:accent3>
          <a:srgbClr val="FFFFFF"/>
        </a:accent3>
        <a:accent4>
          <a:srgbClr val="000000"/>
        </a:accent4>
        <a:accent5>
          <a:srgbClr val="AAC5C5"/>
        </a:accent5>
        <a:accent6>
          <a:srgbClr val="156E6E"/>
        </a:accent6>
        <a:hlink>
          <a:srgbClr val="006E6E"/>
        </a:hlink>
        <a:folHlink>
          <a:srgbClr val="136161"/>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407A37"/>
        </a:accent1>
        <a:accent2>
          <a:srgbClr val="265E99"/>
        </a:accent2>
        <a:accent3>
          <a:srgbClr val="FFFFFF"/>
        </a:accent3>
        <a:accent4>
          <a:srgbClr val="000000"/>
        </a:accent4>
        <a:accent5>
          <a:srgbClr val="AFBEAE"/>
        </a:accent5>
        <a:accent6>
          <a:srgbClr val="21548A"/>
        </a:accent6>
        <a:hlink>
          <a:srgbClr val="005959"/>
        </a:hlink>
        <a:folHlink>
          <a:srgbClr val="433F7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99454A"/>
        </a:accent1>
        <a:accent2>
          <a:srgbClr val="006666"/>
        </a:accent2>
        <a:accent3>
          <a:srgbClr val="FFFFFF"/>
        </a:accent3>
        <a:accent4>
          <a:srgbClr val="000000"/>
        </a:accent4>
        <a:accent5>
          <a:srgbClr val="CAB0B1"/>
        </a:accent5>
        <a:accent6>
          <a:srgbClr val="005C5C"/>
        </a:accent6>
        <a:hlink>
          <a:srgbClr val="734100"/>
        </a:hlink>
        <a:folHlink>
          <a:srgbClr val="662956"/>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6B6800"/>
        </a:accent1>
        <a:accent2>
          <a:srgbClr val="804426"/>
        </a:accent2>
        <a:accent3>
          <a:srgbClr val="FFFFFF"/>
        </a:accent3>
        <a:accent4>
          <a:srgbClr val="000000"/>
        </a:accent4>
        <a:accent5>
          <a:srgbClr val="BAB9AA"/>
        </a:accent5>
        <a:accent6>
          <a:srgbClr val="733D21"/>
        </a:accent6>
        <a:hlink>
          <a:srgbClr val="583473"/>
        </a:hlink>
        <a:folHlink>
          <a:srgbClr val="00525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00FFFF"/>
      </a:lt1>
      <a:dk2>
        <a:srgbClr val="000000"/>
      </a:dk2>
      <a:lt2>
        <a:srgbClr val="CCCCCC"/>
      </a:lt2>
      <a:accent1>
        <a:srgbClr val="407A37"/>
      </a:accent1>
      <a:accent2>
        <a:srgbClr val="265E99"/>
      </a:accent2>
      <a:accent3>
        <a:srgbClr val="AAFFFF"/>
      </a:accent3>
      <a:accent4>
        <a:srgbClr val="000000"/>
      </a:accent4>
      <a:accent5>
        <a:srgbClr val="AFBEAE"/>
      </a:accent5>
      <a:accent6>
        <a:srgbClr val="21548A"/>
      </a:accent6>
      <a:hlink>
        <a:srgbClr val="005959"/>
      </a:hlink>
      <a:folHlink>
        <a:srgbClr val="433F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00FFFF"/>
        </a:lt1>
        <a:dk2>
          <a:srgbClr val="000000"/>
        </a:dk2>
        <a:lt2>
          <a:srgbClr val="CCCCCC"/>
        </a:lt2>
        <a:accent1>
          <a:srgbClr val="008C8C"/>
        </a:accent1>
        <a:accent2>
          <a:srgbClr val="187A7A"/>
        </a:accent2>
        <a:accent3>
          <a:srgbClr val="AAFFFF"/>
        </a:accent3>
        <a:accent4>
          <a:srgbClr val="000000"/>
        </a:accent4>
        <a:accent5>
          <a:srgbClr val="AAC5C5"/>
        </a:accent5>
        <a:accent6>
          <a:srgbClr val="156E6E"/>
        </a:accent6>
        <a:hlink>
          <a:srgbClr val="006E6E"/>
        </a:hlink>
        <a:folHlink>
          <a:srgbClr val="136161"/>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00FFFF"/>
        </a:lt1>
        <a:dk2>
          <a:srgbClr val="000000"/>
        </a:dk2>
        <a:lt2>
          <a:srgbClr val="CCCCCC"/>
        </a:lt2>
        <a:accent1>
          <a:srgbClr val="407A37"/>
        </a:accent1>
        <a:accent2>
          <a:srgbClr val="265E99"/>
        </a:accent2>
        <a:accent3>
          <a:srgbClr val="AAFFFF"/>
        </a:accent3>
        <a:accent4>
          <a:srgbClr val="000000"/>
        </a:accent4>
        <a:accent5>
          <a:srgbClr val="AFBEAE"/>
        </a:accent5>
        <a:accent6>
          <a:srgbClr val="21548A"/>
        </a:accent6>
        <a:hlink>
          <a:srgbClr val="005959"/>
        </a:hlink>
        <a:folHlink>
          <a:srgbClr val="433F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00FFFF"/>
        </a:lt1>
        <a:dk2>
          <a:srgbClr val="000000"/>
        </a:dk2>
        <a:lt2>
          <a:srgbClr val="CCCCCC"/>
        </a:lt2>
        <a:accent1>
          <a:srgbClr val="99454A"/>
        </a:accent1>
        <a:accent2>
          <a:srgbClr val="006666"/>
        </a:accent2>
        <a:accent3>
          <a:srgbClr val="AAFFFF"/>
        </a:accent3>
        <a:accent4>
          <a:srgbClr val="000000"/>
        </a:accent4>
        <a:accent5>
          <a:srgbClr val="CAB0B1"/>
        </a:accent5>
        <a:accent6>
          <a:srgbClr val="005C5C"/>
        </a:accent6>
        <a:hlink>
          <a:srgbClr val="734100"/>
        </a:hlink>
        <a:folHlink>
          <a:srgbClr val="66295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00FFFF"/>
        </a:lt1>
        <a:dk2>
          <a:srgbClr val="000000"/>
        </a:dk2>
        <a:lt2>
          <a:srgbClr val="CCCCCC"/>
        </a:lt2>
        <a:accent1>
          <a:srgbClr val="6B6800"/>
        </a:accent1>
        <a:accent2>
          <a:srgbClr val="804426"/>
        </a:accent2>
        <a:accent3>
          <a:srgbClr val="AAFFFF"/>
        </a:accent3>
        <a:accent4>
          <a:srgbClr val="000000"/>
        </a:accent4>
        <a:accent5>
          <a:srgbClr val="BAB9AA"/>
        </a:accent5>
        <a:accent6>
          <a:srgbClr val="733D21"/>
        </a:accent6>
        <a:hlink>
          <a:srgbClr val="583473"/>
        </a:hlink>
        <a:folHlink>
          <a:srgbClr val="005252"/>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008C8C"/>
        </a:accent1>
        <a:accent2>
          <a:srgbClr val="187A7A"/>
        </a:accent2>
        <a:accent3>
          <a:srgbClr val="FFFFFF"/>
        </a:accent3>
        <a:accent4>
          <a:srgbClr val="000000"/>
        </a:accent4>
        <a:accent5>
          <a:srgbClr val="AAC5C5"/>
        </a:accent5>
        <a:accent6>
          <a:srgbClr val="156E6E"/>
        </a:accent6>
        <a:hlink>
          <a:srgbClr val="006E6E"/>
        </a:hlink>
        <a:folHlink>
          <a:srgbClr val="136161"/>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407A37"/>
        </a:accent1>
        <a:accent2>
          <a:srgbClr val="265E99"/>
        </a:accent2>
        <a:accent3>
          <a:srgbClr val="FFFFFF"/>
        </a:accent3>
        <a:accent4>
          <a:srgbClr val="000000"/>
        </a:accent4>
        <a:accent5>
          <a:srgbClr val="AFBEAE"/>
        </a:accent5>
        <a:accent6>
          <a:srgbClr val="21548A"/>
        </a:accent6>
        <a:hlink>
          <a:srgbClr val="005959"/>
        </a:hlink>
        <a:folHlink>
          <a:srgbClr val="433F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99454A"/>
        </a:accent1>
        <a:accent2>
          <a:srgbClr val="006666"/>
        </a:accent2>
        <a:accent3>
          <a:srgbClr val="FFFFFF"/>
        </a:accent3>
        <a:accent4>
          <a:srgbClr val="000000"/>
        </a:accent4>
        <a:accent5>
          <a:srgbClr val="CAB0B1"/>
        </a:accent5>
        <a:accent6>
          <a:srgbClr val="005C5C"/>
        </a:accent6>
        <a:hlink>
          <a:srgbClr val="734100"/>
        </a:hlink>
        <a:folHlink>
          <a:srgbClr val="662956"/>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6B6800"/>
        </a:accent1>
        <a:accent2>
          <a:srgbClr val="804426"/>
        </a:accent2>
        <a:accent3>
          <a:srgbClr val="FFFFFF"/>
        </a:accent3>
        <a:accent4>
          <a:srgbClr val="000000"/>
        </a:accent4>
        <a:accent5>
          <a:srgbClr val="BAB9AA"/>
        </a:accent5>
        <a:accent6>
          <a:srgbClr val="733D21"/>
        </a:accent6>
        <a:hlink>
          <a:srgbClr val="583473"/>
        </a:hlink>
        <a:folHlink>
          <a:srgbClr val="00525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1_Or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freeppt_0061_slide</Template>
  <TotalTime>536</TotalTime>
  <Words>1685</Words>
  <Application>Microsoft Office PowerPoint</Application>
  <PresentationFormat>On-screen Show (4:3)</PresentationFormat>
  <Paragraphs>140</Paragraphs>
  <Slides>17</Slides>
  <Notes>1</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freeppt_0061_slide</vt:lpstr>
      <vt:lpstr>1_Default Design</vt:lpstr>
      <vt:lpstr>Oriel</vt:lpstr>
      <vt:lpstr>1_Oriel</vt:lpstr>
      <vt:lpstr>Nurse Residency: Mentoring and Retention of the New Graduate Nurse</vt:lpstr>
      <vt:lpstr> </vt:lpstr>
      <vt:lpstr>Issues</vt:lpstr>
      <vt:lpstr>Specific Problem </vt:lpstr>
      <vt:lpstr>Role of the Nursing Leader</vt:lpstr>
      <vt:lpstr>Leaders Defined</vt:lpstr>
      <vt:lpstr>Informal Mentoring An Alternative</vt:lpstr>
      <vt:lpstr>Evidence To Support The Nurse Residency Program</vt:lpstr>
      <vt:lpstr>Retention Of Resident Nurse</vt:lpstr>
      <vt:lpstr>Implementation Plans</vt:lpstr>
      <vt:lpstr>Mentoring &amp; Residency Plans Available</vt:lpstr>
      <vt:lpstr>General criteria for Selection: Protégé  1. Seeks challenges or new responsibilities  2. Looks for feedback  3. Accepts responsibility for professional      development and growth  4. Seeks to improve  5. Reflects interest in investment for the  future  6. Is committed to the program and the mentor  7. Is willing to look at issues from different viewpoints 8. Tries new approaches 9. Views mistakes as a learning process 10. Communicates needs 11. Is excited about nursing 12. Is coachable “The primary consideration for selection of mentees should be that they are motivated to develop different or greater competencies through an intensive relationship with their mentor.” (Lacey, 2008, </vt:lpstr>
      <vt:lpstr>Evaluation/Reflection</vt:lpstr>
      <vt:lpstr>Sample Survey</vt:lpstr>
      <vt:lpstr>Conclusion</vt:lpstr>
      <vt:lpstr>Reference</vt:lpstr>
      <vt:lpstr>Slide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Residency: Mentoring and Retention of the New Graduate Nurse</dc:title>
  <dc:creator>Allison</dc:creator>
  <cp:lastModifiedBy>Allison</cp:lastModifiedBy>
  <cp:revision>70</cp:revision>
  <dcterms:created xsi:type="dcterms:W3CDTF">2011-04-10T23:15:41Z</dcterms:created>
  <dcterms:modified xsi:type="dcterms:W3CDTF">2011-04-14T02:21:49Z</dcterms:modified>
</cp:coreProperties>
</file>