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liso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402BF-09A9-4EB0-B339-538BCD4C3ED1}" type="datetimeFigureOut">
              <a:rPr lang="en-US" smtClean="0"/>
              <a:t>11/5/2010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1B09C-330B-49A0-9791-52B9A7D3A4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1B09C-330B-49A0-9791-52B9A7D3A45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70FCB69-EC28-4C1F-A7CB-D13E03EFFF57}" type="datetimeFigureOut">
              <a:rPr lang="en-US" smtClean="0"/>
              <a:t>11/5/2010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E382240-EB38-41C5-B5D4-D2B4D1CF96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CB69-EC28-4C1F-A7CB-D13E03EFFF57}" type="datetimeFigureOut">
              <a:rPr lang="en-US" smtClean="0"/>
              <a:t>11/5/2010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2240-EB38-41C5-B5D4-D2B4D1CF96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CB69-EC28-4C1F-A7CB-D13E03EFFF57}" type="datetimeFigureOut">
              <a:rPr lang="en-US" smtClean="0"/>
              <a:t>11/5/2010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2240-EB38-41C5-B5D4-D2B4D1CF96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70FCB69-EC28-4C1F-A7CB-D13E03EFFF57}" type="datetimeFigureOut">
              <a:rPr lang="en-US" smtClean="0"/>
              <a:t>11/5/2010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E382240-EB38-41C5-B5D4-D2B4D1CF962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70FCB69-EC28-4C1F-A7CB-D13E03EFFF57}" type="datetimeFigureOut">
              <a:rPr lang="en-US" smtClean="0"/>
              <a:t>11/5/2010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E382240-EB38-41C5-B5D4-D2B4D1CF96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CB69-EC28-4C1F-A7CB-D13E03EFFF57}" type="datetimeFigureOut">
              <a:rPr lang="en-US" smtClean="0"/>
              <a:t>11/5/2010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2240-EB38-41C5-B5D4-D2B4D1CF962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CB69-EC28-4C1F-A7CB-D13E03EFFF57}" type="datetimeFigureOut">
              <a:rPr lang="en-US" smtClean="0"/>
              <a:t>11/5/2010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2240-EB38-41C5-B5D4-D2B4D1CF962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0FCB69-EC28-4C1F-A7CB-D13E03EFFF57}" type="datetimeFigureOut">
              <a:rPr lang="en-US" smtClean="0"/>
              <a:t>11/5/2010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382240-EB38-41C5-B5D4-D2B4D1CF962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CB69-EC28-4C1F-A7CB-D13E03EFFF57}" type="datetimeFigureOut">
              <a:rPr lang="en-US" smtClean="0"/>
              <a:t>11/5/2010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2240-EB38-41C5-B5D4-D2B4D1CF96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70FCB69-EC28-4C1F-A7CB-D13E03EFFF57}" type="datetimeFigureOut">
              <a:rPr lang="en-US" smtClean="0"/>
              <a:t>11/5/2010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E382240-EB38-41C5-B5D4-D2B4D1CF962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0FCB69-EC28-4C1F-A7CB-D13E03EFFF57}" type="datetimeFigureOut">
              <a:rPr lang="en-US" smtClean="0"/>
              <a:t>11/5/2010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382240-EB38-41C5-B5D4-D2B4D1CF962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70FCB69-EC28-4C1F-A7CB-D13E03EFFF57}" type="datetimeFigureOut">
              <a:rPr lang="en-US" smtClean="0"/>
              <a:t>11/5/2010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E382240-EB38-41C5-B5D4-D2B4D1CF962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cn.nche.edu/Publications/WhitePapers/ClinicalNurseLeader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role of clinical nurse leaders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Allison Peters, BSN, RN, CNOR</a:t>
            </a:r>
          </a:p>
          <a:p>
            <a:r>
              <a:rPr lang="en-US" dirty="0" smtClean="0"/>
              <a:t>University of Central Florida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Assessing the need for Clinical Nurse Leader</a:t>
            </a:r>
            <a:endParaRPr lang="en-US" dirty="0"/>
          </a:p>
        </p:txBody>
      </p:sp>
      <p:pic>
        <p:nvPicPr>
          <p:cNvPr id="4" name="Content Placeholder 3" descr="cnl pic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905000" y="1524000"/>
            <a:ext cx="4953000" cy="1676400"/>
          </a:xfrm>
        </p:spPr>
      </p:pic>
      <p:sp>
        <p:nvSpPr>
          <p:cNvPr id="6" name="TextBox 5"/>
          <p:cNvSpPr txBox="1"/>
          <p:nvPr/>
        </p:nvSpPr>
        <p:spPr>
          <a:xfrm>
            <a:off x="1600200" y="3164681"/>
            <a:ext cx="5410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endParaRPr lang="en-US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en-US" dirty="0" smtClean="0"/>
              <a:t>Clinical Nurse Leader (CNL) is a relatively new role developed by the AACN (American Association of Colleges of Nursing</a:t>
            </a:r>
          </a:p>
          <a:p>
            <a:pPr marL="342900" indent="-342900">
              <a:buFont typeface="Courier New" pitchFamily="49" charset="0"/>
              <a:buChar char="o"/>
            </a:pPr>
            <a:endParaRPr lang="en-US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en-US" dirty="0" smtClean="0"/>
              <a:t>First new role to be added to nursing in over 35 years</a:t>
            </a:r>
          </a:p>
          <a:p>
            <a:pPr marL="342900" indent="-342900">
              <a:buFont typeface="Courier New" pitchFamily="49" charset="0"/>
              <a:buChar char="o"/>
            </a:pPr>
            <a:endParaRPr lang="en-US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en-US" dirty="0" smtClean="0"/>
              <a:t>Developed in response to unsafe care environment, gaps in communication, numerous handoffs and discipline vs. patient centered care. 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1050" dirty="0" smtClean="0"/>
              <a:t>(Tornabeni, 2006)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tting-cost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800600"/>
            <a:ext cx="2857500" cy="190976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Forces for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complex health care system mired in science and medical technology  </a:t>
            </a:r>
          </a:p>
          <a:p>
            <a:r>
              <a:rPr lang="en-US" dirty="0" smtClean="0"/>
              <a:t>Health insurance companies increasing restrictions &amp; decreasing patient’s access to health care</a:t>
            </a:r>
          </a:p>
          <a:p>
            <a:r>
              <a:rPr lang="en-US" dirty="0" smtClean="0"/>
              <a:t>Patient’s receiving assembly line fragmented care</a:t>
            </a:r>
          </a:p>
          <a:p>
            <a:r>
              <a:rPr lang="en-US" dirty="0" smtClean="0"/>
              <a:t> Nursing shortage &amp; staff retention</a:t>
            </a:r>
          </a:p>
          <a:p>
            <a:r>
              <a:rPr lang="en-US" dirty="0" smtClean="0"/>
              <a:t>Increased demands &amp; responsibilities on unit directors</a:t>
            </a:r>
            <a:endParaRPr lang="en-US" dirty="0"/>
          </a:p>
        </p:txBody>
      </p:sp>
      <p:pic>
        <p:nvPicPr>
          <p:cNvPr id="5" name="Picture 4" descr="tornad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0"/>
            <a:ext cx="2688692" cy="195937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838200" y="6324600"/>
            <a:ext cx="7315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Poulin-Tabor, Quirk, Wilson, Orff, Gallant, Swan &amp; Manchester, 2008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39733176_91670e70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09599"/>
            <a:ext cx="7239000" cy="595134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Was Discovered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Nurse Leaders </a:t>
            </a:r>
            <a:r>
              <a:rPr lang="en-US" dirty="0" smtClean="0"/>
              <a:t>e</a:t>
            </a:r>
            <a:r>
              <a:rPr lang="en-US" dirty="0" smtClean="0"/>
              <a:t>volving as a practice focused and collaborative with other disciplines</a:t>
            </a:r>
          </a:p>
          <a:p>
            <a:r>
              <a:rPr lang="en-US" dirty="0" smtClean="0"/>
              <a:t>CNL’s  as colleagues and scholars; the ‘attending’ of staff nurses</a:t>
            </a:r>
          </a:p>
          <a:p>
            <a:r>
              <a:rPr lang="en-US" dirty="0" smtClean="0"/>
              <a:t>Responsible for patient driven, evidence based, outcome oriented nursing process.</a:t>
            </a:r>
          </a:p>
          <a:p>
            <a:r>
              <a:rPr lang="en-US" dirty="0" smtClean="0"/>
              <a:t>Not an ‘add on’ to management or a replacement for the Clinical Nurse Specialist</a:t>
            </a:r>
          </a:p>
          <a:p>
            <a:r>
              <a:rPr lang="en-US" dirty="0" smtClean="0"/>
              <a:t>Impacted not only patient outcomes but financial, educational and integral for staff satisfaction </a:t>
            </a:r>
          </a:p>
          <a:p>
            <a:endParaRPr lang="en-US" dirty="0" smtClean="0"/>
          </a:p>
          <a:p>
            <a:r>
              <a:rPr lang="en-US" sz="1050" dirty="0" smtClean="0"/>
              <a:t>(</a:t>
            </a:r>
            <a:r>
              <a:rPr lang="en-US" sz="1050" dirty="0" smtClean="0"/>
              <a:t>Ott, Haddock, Fox, Shinn, Walters, Hardin, et al., 2009).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ightho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0"/>
            <a:ext cx="8604250" cy="16764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Qualifications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7467600" cy="4721352"/>
          </a:xfrm>
        </p:spPr>
        <p:txBody>
          <a:bodyPr>
            <a:normAutofit/>
          </a:bodyPr>
          <a:lstStyle/>
          <a:p>
            <a:r>
              <a:rPr lang="en-US" dirty="0" smtClean="0"/>
              <a:t>Task force developed by AACN for academic and characteristic guidelines (Task Force on Education and Regulation for Professional Nursing Practice- TFER1)</a:t>
            </a:r>
          </a:p>
          <a:p>
            <a:r>
              <a:rPr lang="en-US" dirty="0" smtClean="0"/>
              <a:t>TFER1 conclusion  RN’s need to be masters level education to lead and guide practice care at point of care</a:t>
            </a:r>
          </a:p>
          <a:p>
            <a:r>
              <a:rPr lang="en-US" dirty="0" smtClean="0"/>
              <a:t>Patient care delivery system redesigned to assure new skills and competencies are maximized</a:t>
            </a:r>
            <a:endParaRPr lang="en-US" dirty="0" smtClean="0"/>
          </a:p>
          <a:p>
            <a:endParaRPr lang="en-US" dirty="0" smtClean="0"/>
          </a:p>
          <a:p>
            <a:r>
              <a:rPr lang="en-US" sz="1100" dirty="0" smtClean="0"/>
              <a:t>(Tornabeni, 2006). </a:t>
            </a:r>
            <a:endParaRPr lang="en-US" sz="11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510235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None/>
            </a:pPr>
            <a:r>
              <a:rPr lang="en-US" dirty="0" smtClean="0"/>
              <a:t>AACN defined ten assumptions associated with the CNL role: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Practice is at the </a:t>
            </a:r>
            <a:r>
              <a:rPr lang="en-US" dirty="0" smtClean="0"/>
              <a:t>M</a:t>
            </a:r>
            <a:r>
              <a:rPr lang="en-US" dirty="0" smtClean="0"/>
              <a:t>icrosystems level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Client care outcomes are the measure of quality practice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Practice guidelines are based on evidence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Client-centered practice is intra-and interdisciplinary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Information will maximize self-care and client decision making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Nursing assessment is the basis for theory and knowledge development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Good fiscal stewardship is a condition of  quality care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Social justice is an essential nursing value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Communications technology will facilitate the continuity and  comprehensiveness of care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The CNL must assume guardianship for the nursing profession</a:t>
            </a:r>
          </a:p>
          <a:p>
            <a:pPr marL="822960" lvl="1" indent="-457200">
              <a:buNone/>
            </a:pPr>
            <a:endParaRPr lang="en-US" sz="1200" dirty="0" smtClean="0"/>
          </a:p>
          <a:p>
            <a:pPr marL="822960" lvl="1" indent="-457200">
              <a:buNone/>
            </a:pPr>
            <a:endParaRPr lang="en-US" sz="1200" dirty="0" smtClean="0"/>
          </a:p>
          <a:p>
            <a:pPr marL="822960" lvl="1" indent="-457200">
              <a:buNone/>
            </a:pPr>
            <a:r>
              <a:rPr lang="en-US" sz="1200" dirty="0" smtClean="0"/>
              <a:t>(AACN, 2007)</a:t>
            </a:r>
          </a:p>
          <a:p>
            <a:pPr lvl="1"/>
            <a:endParaRPr lang="en-US" dirty="0"/>
          </a:p>
        </p:txBody>
      </p:sp>
      <p:pic>
        <p:nvPicPr>
          <p:cNvPr id="4" name="Picture 3" descr="tanvirak2241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2743200" cy="170973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_ribb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52400"/>
            <a:ext cx="4876800" cy="6477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Characteristics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Committed to excellence</a:t>
            </a:r>
          </a:p>
          <a:p>
            <a:r>
              <a:rPr lang="en-US" dirty="0" smtClean="0"/>
              <a:t>Effective communicator</a:t>
            </a:r>
          </a:p>
          <a:p>
            <a:r>
              <a:rPr lang="en-US" dirty="0" smtClean="0"/>
              <a:t>Solutions oriented</a:t>
            </a:r>
          </a:p>
          <a:p>
            <a:r>
              <a:rPr lang="en-US" dirty="0" smtClean="0"/>
              <a:t>Continuity of care</a:t>
            </a:r>
          </a:p>
          <a:p>
            <a:r>
              <a:rPr lang="en-US" dirty="0" smtClean="0"/>
              <a:t>Spirit of inquiry</a:t>
            </a:r>
          </a:p>
          <a:p>
            <a:r>
              <a:rPr lang="en-US" dirty="0" smtClean="0"/>
              <a:t>Compassionate</a:t>
            </a:r>
          </a:p>
          <a:p>
            <a:r>
              <a:rPr lang="en-US" dirty="0" smtClean="0"/>
              <a:t>Passionate</a:t>
            </a:r>
          </a:p>
          <a:p>
            <a:r>
              <a:rPr lang="en-US" dirty="0" smtClean="0"/>
              <a:t>Visionary</a:t>
            </a:r>
          </a:p>
          <a:p>
            <a:r>
              <a:rPr lang="en-US" dirty="0" smtClean="0"/>
              <a:t>Team committed</a:t>
            </a:r>
          </a:p>
          <a:p>
            <a:r>
              <a:rPr lang="en-US" dirty="0" smtClean="0"/>
              <a:t>Professional pride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Improvement of nursing image, role model, mentor and coach to staff, stop victim mentality and enhance professionalism</a:t>
            </a:r>
          </a:p>
          <a:p>
            <a:pPr>
              <a:buNone/>
            </a:pPr>
            <a:endParaRPr lang="en-US" dirty="0" smtClean="0"/>
          </a:p>
          <a:p>
            <a:r>
              <a:rPr lang="en-US" sz="1300" dirty="0" smtClean="0"/>
              <a:t>.  (Morgan, 2010). </a:t>
            </a:r>
            <a:endParaRPr lang="en-US" sz="1300" dirty="0" smtClean="0"/>
          </a:p>
          <a:p>
            <a:endParaRPr lang="en-US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3276600"/>
            <a:ext cx="2667000" cy="3429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Nurse Leader Role has a positive impact on the way nurses practice, patient’s lives and collaboration with other disciplines</a:t>
            </a:r>
          </a:p>
          <a:p>
            <a:r>
              <a:rPr lang="en-US" dirty="0" smtClean="0"/>
              <a:t>Critical success of CNL program factor in the confrontation of current and future nursing shortages.  </a:t>
            </a:r>
          </a:p>
          <a:p>
            <a:r>
              <a:rPr lang="en-US" dirty="0" smtClean="0"/>
              <a:t>CNL will inspire faith, confidence, trust, collaboration and innovation</a:t>
            </a:r>
          </a:p>
          <a:p>
            <a:r>
              <a:rPr lang="en-US" dirty="0" smtClean="0"/>
              <a:t>Crucial in attracting and retaining nurses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400" dirty="0" smtClean="0"/>
              <a:t>(Sherman, 2008)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American Association of Colleges of Nursing (AACN). (2007) White paper on the role of the clinical nurse leader.  Retrieved October 29, 2010 from: </a:t>
            </a:r>
            <a:r>
              <a:rPr lang="en-US" u="sng" dirty="0" smtClean="0">
                <a:hlinkClick r:id="rId2"/>
              </a:rPr>
              <a:t>http://www.aacn.nche.edu/Publications/WhitePapers/ClinicalNurseLeader.htm</a:t>
            </a:r>
            <a:endParaRPr lang="en-US" dirty="0" smtClean="0"/>
          </a:p>
          <a:p>
            <a:r>
              <a:rPr lang="en-US" dirty="0" smtClean="0"/>
              <a:t>De Casterlé, B., Willemse, A., Verschueren, M., &amp; Milisen, K. (2008). Impact of clinical leadership development on the clinical leader, nursing team and care-giving process: a case study. </a:t>
            </a:r>
            <a:r>
              <a:rPr lang="en-US" i="1" dirty="0" smtClean="0"/>
              <a:t>Journal of Nursing Management</a:t>
            </a:r>
            <a:r>
              <a:rPr lang="en-US" dirty="0" smtClean="0"/>
              <a:t>, </a:t>
            </a:r>
            <a:r>
              <a:rPr lang="en-US" i="1" dirty="0" smtClean="0"/>
              <a:t>16</a:t>
            </a:r>
            <a:r>
              <a:rPr lang="en-US" dirty="0" smtClean="0"/>
              <a:t>(6), 753-763. Retrieved from CINAHL Plus with Full Text database.</a:t>
            </a:r>
          </a:p>
          <a:p>
            <a:r>
              <a:rPr lang="en-US" dirty="0" smtClean="0"/>
              <a:t>Morgan, B. (2010). What are the characteristics of a leader?. </a:t>
            </a:r>
            <a:r>
              <a:rPr lang="en-US" i="1" dirty="0" smtClean="0"/>
              <a:t>Dynamics</a:t>
            </a:r>
            <a:r>
              <a:rPr lang="en-US" dirty="0" smtClean="0"/>
              <a:t>, </a:t>
            </a:r>
            <a:r>
              <a:rPr lang="en-US" i="1" dirty="0" smtClean="0"/>
              <a:t>21</a:t>
            </a:r>
            <a:r>
              <a:rPr lang="en-US" dirty="0" smtClean="0"/>
              <a:t>(1), 17-19. Retrieved from CINAHL Plus with Full Text database</a:t>
            </a:r>
          </a:p>
          <a:p>
            <a:r>
              <a:rPr lang="en-US" dirty="0" smtClean="0"/>
              <a:t>Ott, K., Haddock, K., Fox, S., Shinn, J., Walters, S., Hardin, J., et al. (2009). The Clinical Nurse Leader (SM): impact on practice outcomes in the Veterans Health Administration. </a:t>
            </a:r>
            <a:r>
              <a:rPr lang="en-US" i="1" dirty="0" smtClean="0"/>
              <a:t>Nursing Economic$</a:t>
            </a:r>
            <a:r>
              <a:rPr lang="en-US" dirty="0" smtClean="0"/>
              <a:t>, </a:t>
            </a:r>
            <a:r>
              <a:rPr lang="en-US" i="1" dirty="0" smtClean="0"/>
              <a:t>27</a:t>
            </a:r>
            <a:r>
              <a:rPr lang="en-US" dirty="0" smtClean="0"/>
              <a:t>(6), 363. Retrieved from CINAHL Plus with Full Text database.</a:t>
            </a:r>
          </a:p>
          <a:p>
            <a:r>
              <a:rPr lang="en-US" dirty="0" smtClean="0"/>
              <a:t>Poulin-Tabor, D., Quirk, R., Wilson, L., Orff, S., Gallant, P., Swan, N., et al. (2008). Pioneering a new role: the beginning, current practice and future of the Clinical Nurse Leader. </a:t>
            </a:r>
            <a:r>
              <a:rPr lang="en-US" i="1" dirty="0" smtClean="0"/>
              <a:t>Journal of Nursing Management</a:t>
            </a:r>
            <a:r>
              <a:rPr lang="en-US" dirty="0" smtClean="0"/>
              <a:t>, </a:t>
            </a:r>
            <a:r>
              <a:rPr lang="en-US" i="1" dirty="0" smtClean="0"/>
              <a:t>16</a:t>
            </a:r>
            <a:r>
              <a:rPr lang="en-US" dirty="0" smtClean="0"/>
              <a:t>(5), 623-628. Retrieved from CINAHL Plus with Full Text database.</a:t>
            </a:r>
          </a:p>
          <a:p>
            <a:r>
              <a:rPr lang="en-US" dirty="0" smtClean="0"/>
              <a:t>Sherman, R. (2008). Factors influencing organizational participation in the CLINICAL NURSE LEADER project. </a:t>
            </a:r>
            <a:r>
              <a:rPr lang="en-US" i="1" dirty="0" smtClean="0"/>
              <a:t>Nursing Economic$</a:t>
            </a:r>
            <a:r>
              <a:rPr lang="en-US" dirty="0" smtClean="0"/>
              <a:t>, </a:t>
            </a:r>
            <a:r>
              <a:rPr lang="en-US" i="1" dirty="0" smtClean="0"/>
              <a:t>26</a:t>
            </a:r>
            <a:r>
              <a:rPr lang="en-US" dirty="0" smtClean="0"/>
              <a:t>(4), 236. Retrieved from CINAHL Plus with Full Text database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Tornabeni, J. (2006). Clinical nurse leader: evolution of a revolution. The evolution of a revolution in nursing. </a:t>
            </a:r>
            <a:r>
              <a:rPr lang="en-US" i="1" dirty="0" smtClean="0"/>
              <a:t>Journal of Nursing Administration</a:t>
            </a:r>
            <a:r>
              <a:rPr lang="en-US" dirty="0" smtClean="0"/>
              <a:t>, </a:t>
            </a:r>
            <a:r>
              <a:rPr lang="en-US" i="1" dirty="0" smtClean="0"/>
              <a:t>36</a:t>
            </a:r>
            <a:r>
              <a:rPr lang="en-US" dirty="0" smtClean="0"/>
              <a:t>(1), 3-6. Retrieved from CINAHL Plus with Full Text database</a:t>
            </a:r>
            <a:r>
              <a:rPr lang="en-US" dirty="0" smtClean="0"/>
              <a:t>.</a:t>
            </a:r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204</TotalTime>
  <Words>802</Words>
  <Application>Microsoft Office PowerPoint</Application>
  <PresentationFormat>On-screen Show (4:3)</PresentationFormat>
  <Paragraphs>80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Oriel</vt:lpstr>
      <vt:lpstr>The role of clinical nurse leaders</vt:lpstr>
      <vt:lpstr>Assessing the need for Clinical Nurse Leader</vt:lpstr>
      <vt:lpstr>Forces for Change</vt:lpstr>
      <vt:lpstr>What Was Discovered</vt:lpstr>
      <vt:lpstr>Qualifications </vt:lpstr>
      <vt:lpstr>Assumptions</vt:lpstr>
      <vt:lpstr>Characteristics </vt:lpstr>
      <vt:lpstr>Conclusion</vt:lpstr>
      <vt:lpstr>Reference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Allison</dc:creator>
  <cp:lastModifiedBy>Allison</cp:lastModifiedBy>
  <cp:revision>24</cp:revision>
  <dcterms:created xsi:type="dcterms:W3CDTF">2010-11-05T22:13:03Z</dcterms:created>
  <dcterms:modified xsi:type="dcterms:W3CDTF">2010-11-06T01:37:41Z</dcterms:modified>
</cp:coreProperties>
</file>